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 id="2147483700" r:id="rId2"/>
  </p:sldMasterIdLst>
  <p:notesMasterIdLst>
    <p:notesMasterId r:id="rId33"/>
  </p:notesMasterIdLst>
  <p:handoutMasterIdLst>
    <p:handoutMasterId r:id="rId34"/>
  </p:handoutMasterIdLst>
  <p:sldIdLst>
    <p:sldId id="256" r:id="rId3"/>
    <p:sldId id="486" r:id="rId4"/>
    <p:sldId id="358" r:id="rId5"/>
    <p:sldId id="487" r:id="rId6"/>
    <p:sldId id="437" r:id="rId7"/>
    <p:sldId id="445" r:id="rId8"/>
    <p:sldId id="446" r:id="rId9"/>
    <p:sldId id="447" r:id="rId10"/>
    <p:sldId id="480" r:id="rId11"/>
    <p:sldId id="482" r:id="rId12"/>
    <p:sldId id="452" r:id="rId13"/>
    <p:sldId id="451" r:id="rId14"/>
    <p:sldId id="450" r:id="rId15"/>
    <p:sldId id="449" r:id="rId16"/>
    <p:sldId id="466" r:id="rId17"/>
    <p:sldId id="448" r:id="rId18"/>
    <p:sldId id="453" r:id="rId19"/>
    <p:sldId id="457" r:id="rId20"/>
    <p:sldId id="456" r:id="rId21"/>
    <p:sldId id="455" r:id="rId22"/>
    <p:sldId id="454" r:id="rId23"/>
    <p:sldId id="458" r:id="rId24"/>
    <p:sldId id="461" r:id="rId25"/>
    <p:sldId id="462" r:id="rId26"/>
    <p:sldId id="464" r:id="rId27"/>
    <p:sldId id="459" r:id="rId28"/>
    <p:sldId id="460" r:id="rId29"/>
    <p:sldId id="489" r:id="rId30"/>
    <p:sldId id="435" r:id="rId31"/>
    <p:sldId id="434" r:id="rId32"/>
  </p:sldIdLst>
  <p:sldSz cx="9144000" cy="6858000" type="screen4x3"/>
  <p:notesSz cx="6797675" cy="99282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D389A0"/>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7818" autoAdjust="0"/>
    <p:restoredTop sz="94660"/>
  </p:normalViewPr>
  <p:slideViewPr>
    <p:cSldViewPr>
      <p:cViewPr varScale="1">
        <p:scale>
          <a:sx n="81" d="100"/>
          <a:sy n="81" d="100"/>
        </p:scale>
        <p:origin x="917" y="58"/>
      </p:cViewPr>
      <p:guideLst>
        <p:guide orient="horz" pos="2160"/>
        <p:guide pos="2880"/>
      </p:guideLst>
    </p:cSldViewPr>
  </p:slideViewPr>
  <p:notesTextViewPr>
    <p:cViewPr>
      <p:scale>
        <a:sx n="1" d="1"/>
        <a:sy n="1" d="1"/>
      </p:scale>
      <p:origin x="0" y="0"/>
    </p:cViewPr>
  </p:notesTextViewPr>
  <p:notesViewPr>
    <p:cSldViewPr>
      <p:cViewPr varScale="1">
        <p:scale>
          <a:sx n="79" d="100"/>
          <a:sy n="79" d="100"/>
        </p:scale>
        <p:origin x="-3936"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86EDE2-D579-45A3-8784-04DA6CE6C82C}" type="doc">
      <dgm:prSet loTypeId="urn:microsoft.com/office/officeart/2005/8/layout/hProcess9" loCatId="process" qsTypeId="urn:microsoft.com/office/officeart/2005/8/quickstyle/simple3" qsCatId="simple" csTypeId="urn:microsoft.com/office/officeart/2005/8/colors/colorful1" csCatId="colorful" phldr="1"/>
      <dgm:spPr/>
      <dgm:t>
        <a:bodyPr/>
        <a:lstStyle/>
        <a:p>
          <a:endParaRPr lang="fr-FR"/>
        </a:p>
      </dgm:t>
    </dgm:pt>
    <dgm:pt modelId="{528C019E-F781-46C1-9E0E-982F876CB29C}">
      <dgm:prSet phldrT="[Texte]" custT="1"/>
      <dgm:spPr>
        <a:xfrm>
          <a:off x="0" y="1246710"/>
          <a:ext cx="1314003" cy="1708150"/>
        </a:xfrm>
        <a:prstGeom prst="roundRect">
          <a:avLst/>
        </a:prstGeom>
        <a:gradFill rotWithShape="0">
          <a:gsLst>
            <a:gs pos="0">
              <a:srgbClr val="9FB8CD">
                <a:hueOff val="0"/>
                <a:satOff val="0"/>
                <a:lumOff val="0"/>
                <a:alphaOff val="0"/>
                <a:tint val="45000"/>
                <a:satMod val="200000"/>
              </a:srgbClr>
            </a:gs>
            <a:gs pos="30000">
              <a:srgbClr val="9FB8CD">
                <a:hueOff val="0"/>
                <a:satOff val="0"/>
                <a:lumOff val="0"/>
                <a:alphaOff val="0"/>
                <a:tint val="61000"/>
                <a:satMod val="200000"/>
              </a:srgbClr>
            </a:gs>
            <a:gs pos="45000">
              <a:srgbClr val="9FB8CD">
                <a:hueOff val="0"/>
                <a:satOff val="0"/>
                <a:lumOff val="0"/>
                <a:alphaOff val="0"/>
                <a:tint val="66000"/>
                <a:satMod val="200000"/>
              </a:srgbClr>
            </a:gs>
            <a:gs pos="55000">
              <a:srgbClr val="9FB8CD">
                <a:hueOff val="0"/>
                <a:satOff val="0"/>
                <a:lumOff val="0"/>
                <a:alphaOff val="0"/>
                <a:tint val="66000"/>
                <a:satMod val="200000"/>
              </a:srgbClr>
            </a:gs>
            <a:gs pos="73000">
              <a:srgbClr val="9FB8CD">
                <a:hueOff val="0"/>
                <a:satOff val="0"/>
                <a:lumOff val="0"/>
                <a:alphaOff val="0"/>
                <a:tint val="61000"/>
                <a:satMod val="200000"/>
              </a:srgbClr>
            </a:gs>
            <a:gs pos="100000">
              <a:srgbClr val="9FB8CD">
                <a:hueOff val="0"/>
                <a:satOff val="0"/>
                <a:lumOff val="0"/>
                <a:alphaOff val="0"/>
                <a:tint val="45000"/>
                <a:satMod val="200000"/>
              </a:srgb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gm:spPr>
      <dgm:t>
        <a:bodyPr anchor="t"/>
        <a:lstStyle/>
        <a:p>
          <a:pPr algn="ctr"/>
          <a:r>
            <a:rPr lang="fr-FR" sz="1100" b="0" u="sng" dirty="0">
              <a:solidFill>
                <a:sysClr val="windowText" lastClr="000000"/>
              </a:solidFill>
              <a:latin typeface="Gill Sans MT"/>
              <a:ea typeface="+mn-ea"/>
              <a:cs typeface="+mn-cs"/>
            </a:rPr>
            <a:t>PAC</a:t>
          </a:r>
          <a:endParaRPr lang="fr-FR" sz="1100" b="0" dirty="0">
            <a:solidFill>
              <a:sysClr val="windowText" lastClr="000000"/>
            </a:solidFill>
            <a:latin typeface="Gill Sans MT"/>
            <a:ea typeface="+mn-ea"/>
            <a:cs typeface="+mn-cs"/>
          </a:endParaRPr>
        </a:p>
        <a:p>
          <a:pPr algn="ctr"/>
          <a:endParaRPr lang="fr-FR" sz="1100" b="0" dirty="0">
            <a:solidFill>
              <a:sysClr val="windowText" lastClr="000000"/>
            </a:solidFill>
            <a:latin typeface="Gill Sans MT"/>
            <a:ea typeface="+mn-ea"/>
            <a:cs typeface="+mn-cs"/>
          </a:endParaRPr>
        </a:p>
        <a:p>
          <a:pPr algn="ctr"/>
          <a:r>
            <a:rPr lang="fr-FR" sz="1100" b="0" dirty="0">
              <a:solidFill>
                <a:sysClr val="windowText" lastClr="000000"/>
              </a:solidFill>
              <a:latin typeface="Gill Sans MT"/>
              <a:ea typeface="+mn-ea"/>
              <a:cs typeface="+mn-cs"/>
            </a:rPr>
            <a:t>Dépôt de la demande</a:t>
          </a:r>
        </a:p>
        <a:p>
          <a:pPr algn="ctr"/>
          <a:r>
            <a:rPr lang="fr-FR" sz="1100" b="0" dirty="0">
              <a:solidFill>
                <a:sysClr val="windowText" lastClr="000000"/>
              </a:solidFill>
              <a:latin typeface="Gill Sans MT"/>
              <a:ea typeface="+mn-ea"/>
              <a:cs typeface="+mn-cs"/>
            </a:rPr>
            <a:t>Réponses aux sollicitations / suivi du dossier</a:t>
          </a:r>
        </a:p>
        <a:p>
          <a:pPr algn="ctr"/>
          <a:endParaRPr lang="fr-FR" sz="1100" b="0" dirty="0">
            <a:solidFill>
              <a:sysClr val="windowText" lastClr="000000"/>
            </a:solidFill>
            <a:latin typeface="Gill Sans MT"/>
            <a:ea typeface="+mn-ea"/>
            <a:cs typeface="+mn-cs"/>
          </a:endParaRPr>
        </a:p>
        <a:p>
          <a:pPr algn="ctr"/>
          <a:r>
            <a:rPr lang="fr-FR" sz="1100" b="0" dirty="0">
              <a:solidFill>
                <a:sysClr val="windowText" lastClr="000000"/>
              </a:solidFill>
              <a:latin typeface="Gill Sans MT"/>
              <a:ea typeface="+mn-ea"/>
              <a:cs typeface="+mn-cs"/>
            </a:rPr>
            <a:t>Numérisation </a:t>
          </a:r>
        </a:p>
        <a:p>
          <a:pPr algn="l"/>
          <a:endParaRPr lang="fr-FR" sz="1100" dirty="0">
            <a:solidFill>
              <a:sysClr val="windowText" lastClr="000000"/>
            </a:solidFill>
            <a:latin typeface="Gill Sans MT"/>
            <a:ea typeface="+mn-ea"/>
            <a:cs typeface="+mn-cs"/>
          </a:endParaRPr>
        </a:p>
      </dgm:t>
    </dgm:pt>
    <dgm:pt modelId="{B8AA38EA-A5A4-47AE-A5B9-B32FDE4BC4C3}" type="parTrans" cxnId="{23F44790-C00A-48BD-B750-562EBBE2ED83}">
      <dgm:prSet/>
      <dgm:spPr/>
      <dgm:t>
        <a:bodyPr/>
        <a:lstStyle/>
        <a:p>
          <a:endParaRPr lang="fr-FR" sz="1400"/>
        </a:p>
      </dgm:t>
    </dgm:pt>
    <dgm:pt modelId="{650499AF-5848-4359-BD9D-42C12C701358}" type="sibTrans" cxnId="{23F44790-C00A-48BD-B750-562EBBE2ED83}">
      <dgm:prSet/>
      <dgm:spPr/>
      <dgm:t>
        <a:bodyPr/>
        <a:lstStyle/>
        <a:p>
          <a:endParaRPr lang="fr-FR" sz="1400"/>
        </a:p>
      </dgm:t>
    </dgm:pt>
    <dgm:pt modelId="{23D24FC1-57A7-4579-B679-5E4A24E2BA74}">
      <dgm:prSet/>
      <dgm:spPr>
        <a:xfrm>
          <a:off x="1383669" y="1281112"/>
          <a:ext cx="1314003" cy="1708150"/>
        </a:xfrm>
        <a:prstGeom prst="roundRect">
          <a:avLst/>
        </a:prstGeom>
        <a:solidFill>
          <a:srgbClr val="FFFFCC"/>
        </a:soli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gm:spPr>
      <dgm:t>
        <a:bodyPr anchor="t"/>
        <a:lstStyle/>
        <a:p>
          <a:r>
            <a:rPr lang="fr-FR" u="sng" dirty="0">
              <a:solidFill>
                <a:sysClr val="windowText" lastClr="000000"/>
              </a:solidFill>
              <a:latin typeface="Gill Sans MT"/>
              <a:ea typeface="+mn-ea"/>
              <a:cs typeface="+mn-cs"/>
            </a:rPr>
            <a:t>PID</a:t>
          </a:r>
        </a:p>
        <a:p>
          <a:r>
            <a:rPr lang="fr-FR" dirty="0">
              <a:solidFill>
                <a:sysClr val="windowText" lastClr="000000"/>
              </a:solidFill>
              <a:latin typeface="Gill Sans MT"/>
              <a:ea typeface="+mn-ea"/>
              <a:cs typeface="+mn-cs"/>
            </a:rPr>
            <a:t>Enregistrement des demandes et envoi de l’accusé de réception </a:t>
          </a:r>
        </a:p>
        <a:p>
          <a:r>
            <a:rPr lang="fr-FR" dirty="0">
              <a:solidFill>
                <a:sysClr val="windowText" lastClr="000000"/>
              </a:solidFill>
              <a:latin typeface="Gill Sans MT"/>
              <a:ea typeface="+mn-ea"/>
              <a:cs typeface="+mn-cs"/>
            </a:rPr>
            <a:t>Vérification de la recevabilité administrative </a:t>
          </a:r>
        </a:p>
      </dgm:t>
    </dgm:pt>
    <dgm:pt modelId="{DEB174B5-0066-4CA0-AE74-11821078549C}" type="parTrans" cxnId="{01A77761-5BBA-4A94-B815-81303CA0CC3E}">
      <dgm:prSet/>
      <dgm:spPr/>
      <dgm:t>
        <a:bodyPr/>
        <a:lstStyle/>
        <a:p>
          <a:endParaRPr lang="fr-FR"/>
        </a:p>
      </dgm:t>
    </dgm:pt>
    <dgm:pt modelId="{4D091BEB-AD47-4AB9-B80E-572630289369}" type="sibTrans" cxnId="{01A77761-5BBA-4A94-B815-81303CA0CC3E}">
      <dgm:prSet/>
      <dgm:spPr/>
      <dgm:t>
        <a:bodyPr/>
        <a:lstStyle/>
        <a:p>
          <a:endParaRPr lang="fr-FR"/>
        </a:p>
      </dgm:t>
    </dgm:pt>
    <dgm:pt modelId="{C6331E73-FC20-4299-8552-58E00996B9A3}">
      <dgm:prSet custT="1"/>
      <dgm:spPr>
        <a:xfrm>
          <a:off x="5518695" y="1290883"/>
          <a:ext cx="1314003" cy="1708150"/>
        </a:xfrm>
        <a:prstGeom prst="roundRect">
          <a:avLst/>
        </a:prstGeom>
        <a:gradFill rotWithShape="0">
          <a:gsLst>
            <a:gs pos="0">
              <a:srgbClr val="8E736A">
                <a:hueOff val="0"/>
                <a:satOff val="0"/>
                <a:lumOff val="0"/>
                <a:alphaOff val="0"/>
                <a:tint val="45000"/>
                <a:satMod val="200000"/>
              </a:srgbClr>
            </a:gs>
            <a:gs pos="30000">
              <a:srgbClr val="8E736A">
                <a:hueOff val="0"/>
                <a:satOff val="0"/>
                <a:lumOff val="0"/>
                <a:alphaOff val="0"/>
                <a:tint val="61000"/>
                <a:satMod val="200000"/>
              </a:srgbClr>
            </a:gs>
            <a:gs pos="45000">
              <a:srgbClr val="8E736A">
                <a:hueOff val="0"/>
                <a:satOff val="0"/>
                <a:lumOff val="0"/>
                <a:alphaOff val="0"/>
                <a:tint val="66000"/>
                <a:satMod val="200000"/>
              </a:srgbClr>
            </a:gs>
            <a:gs pos="55000">
              <a:srgbClr val="8E736A">
                <a:hueOff val="0"/>
                <a:satOff val="0"/>
                <a:lumOff val="0"/>
                <a:alphaOff val="0"/>
                <a:tint val="66000"/>
                <a:satMod val="200000"/>
              </a:srgbClr>
            </a:gs>
            <a:gs pos="73000">
              <a:srgbClr val="8E736A">
                <a:hueOff val="0"/>
                <a:satOff val="0"/>
                <a:lumOff val="0"/>
                <a:alphaOff val="0"/>
                <a:tint val="61000"/>
                <a:satMod val="200000"/>
              </a:srgbClr>
            </a:gs>
            <a:gs pos="100000">
              <a:srgbClr val="8E736A">
                <a:hueOff val="0"/>
                <a:satOff val="0"/>
                <a:lumOff val="0"/>
                <a:alphaOff val="0"/>
                <a:tint val="45000"/>
                <a:satMod val="200000"/>
              </a:srgb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gm:spPr>
      <dgm:t>
        <a:bodyPr anchor="t"/>
        <a:lstStyle/>
        <a:p>
          <a:r>
            <a:rPr lang="fr-FR" sz="1200" i="1" u="sng" dirty="0">
              <a:solidFill>
                <a:sysClr val="windowText" lastClr="000000"/>
              </a:solidFill>
              <a:latin typeface="Gill Sans MT"/>
              <a:ea typeface="+mn-ea"/>
              <a:cs typeface="+mn-cs"/>
            </a:rPr>
            <a:t>CDAPH</a:t>
          </a:r>
        </a:p>
        <a:p>
          <a:endParaRPr lang="fr-FR" sz="900" dirty="0">
            <a:solidFill>
              <a:sysClr val="windowText" lastClr="000000"/>
            </a:solidFill>
            <a:latin typeface="Gill Sans MT"/>
            <a:ea typeface="+mn-ea"/>
            <a:cs typeface="+mn-cs"/>
          </a:endParaRPr>
        </a:p>
        <a:p>
          <a:r>
            <a:rPr lang="fr-FR" sz="1000" dirty="0">
              <a:solidFill>
                <a:sysClr val="windowText" lastClr="000000"/>
              </a:solidFill>
              <a:latin typeface="Gill Sans MT"/>
              <a:ea typeface="+mn-ea"/>
              <a:cs typeface="+mn-cs"/>
            </a:rPr>
            <a:t>Commission des droits et de l’autonomie des personnes handicapées</a:t>
          </a:r>
        </a:p>
        <a:p>
          <a:endParaRPr lang="fr-FR" sz="1000" dirty="0">
            <a:solidFill>
              <a:sysClr val="windowText" lastClr="000000"/>
            </a:solidFill>
            <a:latin typeface="Gill Sans MT"/>
            <a:ea typeface="+mn-ea"/>
            <a:cs typeface="+mn-cs"/>
          </a:endParaRPr>
        </a:p>
      </dgm:t>
    </dgm:pt>
    <dgm:pt modelId="{71AC847F-35C9-4F8C-8A15-2AA11D4535D2}" type="parTrans" cxnId="{C514E247-E936-404B-897E-D610C627FEB1}">
      <dgm:prSet/>
      <dgm:spPr/>
      <dgm:t>
        <a:bodyPr/>
        <a:lstStyle/>
        <a:p>
          <a:endParaRPr lang="fr-FR"/>
        </a:p>
      </dgm:t>
    </dgm:pt>
    <dgm:pt modelId="{754330BC-4509-4336-8C66-2C362EF1E291}" type="sibTrans" cxnId="{C514E247-E936-404B-897E-D610C627FEB1}">
      <dgm:prSet/>
      <dgm:spPr/>
      <dgm:t>
        <a:bodyPr/>
        <a:lstStyle/>
        <a:p>
          <a:endParaRPr lang="fr-FR"/>
        </a:p>
      </dgm:t>
    </dgm:pt>
    <dgm:pt modelId="{D32BA263-330A-4A6C-B2A3-71AB733914DB}">
      <dgm:prSet/>
      <dgm:spPr>
        <a:xfrm>
          <a:off x="6911630" y="1281112"/>
          <a:ext cx="1314003" cy="1708150"/>
        </a:xfrm>
        <a:prstGeom prst="roundRect">
          <a:avLst/>
        </a:prstGeom>
        <a:solidFill>
          <a:srgbClr val="FFFFCC"/>
        </a:soli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gm:spPr>
      <dgm:t>
        <a:bodyPr anchor="t"/>
        <a:lstStyle/>
        <a:p>
          <a:pPr marL="0" marR="0" indent="0" defTabSz="914400" eaLnBrk="1" fontAlgn="auto" latinLnBrk="0" hangingPunct="1">
            <a:lnSpc>
              <a:spcPct val="100000"/>
            </a:lnSpc>
            <a:spcBef>
              <a:spcPts val="0"/>
            </a:spcBef>
            <a:spcAft>
              <a:spcPts val="0"/>
            </a:spcAft>
            <a:buClrTx/>
            <a:buSzTx/>
            <a:buFontTx/>
            <a:buNone/>
            <a:tabLst/>
            <a:defRPr/>
          </a:pPr>
          <a:r>
            <a:rPr lang="fr-FR" u="sng" dirty="0">
              <a:solidFill>
                <a:sysClr val="windowText" lastClr="000000"/>
              </a:solidFill>
              <a:latin typeface="Gill Sans MT"/>
              <a:ea typeface="+mn-ea"/>
              <a:cs typeface="+mn-cs"/>
            </a:rPr>
            <a:t>PID</a:t>
          </a:r>
        </a:p>
        <a:p>
          <a:pPr marL="0" marR="0" indent="0" defTabSz="914400" eaLnBrk="1" fontAlgn="auto" latinLnBrk="0" hangingPunct="1">
            <a:lnSpc>
              <a:spcPct val="100000"/>
            </a:lnSpc>
            <a:spcBef>
              <a:spcPts val="0"/>
            </a:spcBef>
            <a:spcAft>
              <a:spcPts val="0"/>
            </a:spcAft>
            <a:buClrTx/>
            <a:buSzTx/>
            <a:buFontTx/>
            <a:buNone/>
            <a:tabLst/>
            <a:defRPr/>
          </a:pPr>
          <a:endParaRPr lang="fr-FR" dirty="0">
            <a:solidFill>
              <a:sysClr val="windowText" lastClr="000000"/>
            </a:solidFill>
            <a:latin typeface="Gill Sans MT"/>
            <a:ea typeface="+mn-ea"/>
            <a:cs typeface="+mn-cs"/>
          </a:endParaRPr>
        </a:p>
        <a:p>
          <a:pPr marL="0" marR="0" indent="0" defTabSz="914400" eaLnBrk="1" fontAlgn="auto" latinLnBrk="0" hangingPunct="1">
            <a:lnSpc>
              <a:spcPct val="100000"/>
            </a:lnSpc>
            <a:spcBef>
              <a:spcPts val="0"/>
            </a:spcBef>
            <a:spcAft>
              <a:spcPts val="0"/>
            </a:spcAft>
            <a:buClrTx/>
            <a:buSzTx/>
            <a:buFontTx/>
            <a:buNone/>
            <a:tabLst/>
            <a:defRPr/>
          </a:pPr>
          <a:r>
            <a:rPr lang="fr-FR" dirty="0">
              <a:solidFill>
                <a:sysClr val="windowText" lastClr="000000"/>
              </a:solidFill>
              <a:latin typeface="Gill Sans MT"/>
              <a:ea typeface="+mn-ea"/>
              <a:cs typeface="+mn-cs"/>
            </a:rPr>
            <a:t>Envoi des notification</a:t>
          </a:r>
        </a:p>
        <a:p>
          <a:pPr marL="0" marR="0" indent="0" defTabSz="914400" eaLnBrk="1" fontAlgn="auto" latinLnBrk="0" hangingPunct="1">
            <a:lnSpc>
              <a:spcPct val="100000"/>
            </a:lnSpc>
            <a:spcBef>
              <a:spcPts val="0"/>
            </a:spcBef>
            <a:spcAft>
              <a:spcPts val="0"/>
            </a:spcAft>
            <a:buClrTx/>
            <a:buSzTx/>
            <a:buFontTx/>
            <a:buNone/>
            <a:tabLst/>
            <a:defRPr/>
          </a:pPr>
          <a:endParaRPr lang="fr-FR" dirty="0">
            <a:solidFill>
              <a:sysClr val="windowText" lastClr="000000"/>
            </a:solidFill>
            <a:latin typeface="Gill Sans MT"/>
            <a:ea typeface="+mn-ea"/>
            <a:cs typeface="+mn-cs"/>
          </a:endParaRPr>
        </a:p>
        <a:p>
          <a:pPr marL="0" marR="0" indent="0" defTabSz="914400" eaLnBrk="1" fontAlgn="auto" latinLnBrk="0" hangingPunct="1">
            <a:lnSpc>
              <a:spcPct val="100000"/>
            </a:lnSpc>
            <a:spcBef>
              <a:spcPts val="0"/>
            </a:spcBef>
            <a:spcAft>
              <a:spcPts val="0"/>
            </a:spcAft>
            <a:buClrTx/>
            <a:buSzTx/>
            <a:buFontTx/>
            <a:buNone/>
            <a:tabLst/>
            <a:defRPr/>
          </a:pPr>
          <a:r>
            <a:rPr lang="fr-FR" dirty="0">
              <a:solidFill>
                <a:sysClr val="windowText" lastClr="000000"/>
              </a:solidFill>
              <a:latin typeface="Gill Sans MT"/>
              <a:ea typeface="+mn-ea"/>
              <a:cs typeface="+mn-cs"/>
            </a:rPr>
            <a:t>Enregistrement des recours</a:t>
          </a:r>
        </a:p>
        <a:p>
          <a:pPr defTabSz="711200">
            <a:lnSpc>
              <a:spcPct val="90000"/>
            </a:lnSpc>
            <a:spcBef>
              <a:spcPct val="0"/>
            </a:spcBef>
            <a:spcAft>
              <a:spcPct val="35000"/>
            </a:spcAft>
          </a:pPr>
          <a:endParaRPr lang="fr-FR" dirty="0">
            <a:solidFill>
              <a:sysClr val="windowText" lastClr="000000"/>
            </a:solidFill>
            <a:latin typeface="Gill Sans MT"/>
            <a:ea typeface="+mn-ea"/>
            <a:cs typeface="+mn-cs"/>
          </a:endParaRPr>
        </a:p>
      </dgm:t>
    </dgm:pt>
    <dgm:pt modelId="{9F3C7FE2-6E04-4CEE-AEE3-1CD4709B3F53}" type="parTrans" cxnId="{C4A7043E-E8DB-47F4-93CC-8EEC5E40D1AB}">
      <dgm:prSet/>
      <dgm:spPr/>
      <dgm:t>
        <a:bodyPr/>
        <a:lstStyle/>
        <a:p>
          <a:endParaRPr lang="fr-FR"/>
        </a:p>
      </dgm:t>
    </dgm:pt>
    <dgm:pt modelId="{FC138729-6A97-47D4-83AF-1FA996D56E93}" type="sibTrans" cxnId="{C4A7043E-E8DB-47F4-93CC-8EEC5E40D1AB}">
      <dgm:prSet/>
      <dgm:spPr/>
      <dgm:t>
        <a:bodyPr/>
        <a:lstStyle/>
        <a:p>
          <a:endParaRPr lang="fr-FR"/>
        </a:p>
      </dgm:t>
    </dgm:pt>
    <dgm:pt modelId="{1F348E5B-F0A8-4BAD-91A0-BDCB3F138466}">
      <dgm:prSet/>
      <dgm:spPr>
        <a:xfrm>
          <a:off x="2763373" y="1318717"/>
          <a:ext cx="1323148" cy="1632940"/>
        </a:xfrm>
        <a:prstGeom prst="roundRect">
          <a:avLst/>
        </a:prstGeom>
        <a:solidFill>
          <a:srgbClr val="92D050"/>
        </a:soli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gm:spPr>
      <dgm:t>
        <a:bodyPr anchor="t"/>
        <a:lstStyle/>
        <a:p>
          <a:r>
            <a:rPr lang="fr-FR" u="sng" dirty="0">
              <a:solidFill>
                <a:sysClr val="windowText" lastClr="000000"/>
              </a:solidFill>
              <a:latin typeface="Gill Sans MT"/>
              <a:ea typeface="+mn-ea"/>
              <a:cs typeface="+mn-cs"/>
            </a:rPr>
            <a:t>PE</a:t>
          </a:r>
        </a:p>
        <a:p>
          <a:endParaRPr lang="fr-FR" dirty="0">
            <a:solidFill>
              <a:sysClr val="windowText" lastClr="000000"/>
            </a:solidFill>
            <a:latin typeface="Gill Sans MT"/>
            <a:ea typeface="+mn-ea"/>
            <a:cs typeface="+mn-cs"/>
          </a:endParaRPr>
        </a:p>
        <a:p>
          <a:r>
            <a:rPr lang="fr-FR" dirty="0">
              <a:solidFill>
                <a:sysClr val="windowText" lastClr="000000"/>
              </a:solidFill>
              <a:latin typeface="Gill Sans MT"/>
              <a:ea typeface="+mn-ea"/>
              <a:cs typeface="+mn-cs"/>
            </a:rPr>
            <a:t>Evaluation des demandes</a:t>
          </a:r>
        </a:p>
      </dgm:t>
    </dgm:pt>
    <dgm:pt modelId="{7551293B-6C44-43EC-82AD-90FF6B6F115D}" type="parTrans" cxnId="{822D63A3-A7E3-4822-BA6F-1121C2EC9575}">
      <dgm:prSet/>
      <dgm:spPr/>
      <dgm:t>
        <a:bodyPr/>
        <a:lstStyle/>
        <a:p>
          <a:endParaRPr lang="fr-FR"/>
        </a:p>
      </dgm:t>
    </dgm:pt>
    <dgm:pt modelId="{0C01B4EB-3B53-4583-A994-681B8DEC3C87}" type="sibTrans" cxnId="{822D63A3-A7E3-4822-BA6F-1121C2EC9575}">
      <dgm:prSet/>
      <dgm:spPr/>
      <dgm:t>
        <a:bodyPr/>
        <a:lstStyle/>
        <a:p>
          <a:endParaRPr lang="fr-FR"/>
        </a:p>
      </dgm:t>
    </dgm:pt>
    <dgm:pt modelId="{A9EA0E1E-FBA5-4CEB-ABCD-24757D1280DC}" type="pres">
      <dgm:prSet presAssocID="{1086EDE2-D579-45A3-8784-04DA6CE6C82C}" presName="CompostProcess" presStyleCnt="0">
        <dgm:presLayoutVars>
          <dgm:dir/>
          <dgm:resizeHandles val="exact"/>
        </dgm:presLayoutVars>
      </dgm:prSet>
      <dgm:spPr/>
    </dgm:pt>
    <dgm:pt modelId="{965EF244-39D3-4A8F-BB98-536F3FF3BA8A}" type="pres">
      <dgm:prSet presAssocID="{1086EDE2-D579-45A3-8784-04DA6CE6C82C}" presName="arrow" presStyleLbl="bgShp" presStyleIdx="0" presStyleCnt="1" custScaleX="117647" custScaleY="75385" custLinFactNeighborY="36043"/>
      <dgm:spPr>
        <a:xfrm>
          <a:off x="576088" y="0"/>
          <a:ext cx="6995160" cy="4270375"/>
        </a:xfrm>
        <a:prstGeom prst="rightArrow">
          <a:avLst/>
        </a:prstGeom>
        <a:solidFill>
          <a:srgbClr val="9FB8CD">
            <a:tint val="40000"/>
            <a:hueOff val="0"/>
            <a:satOff val="0"/>
            <a:lumOff val="0"/>
            <a:alphaOff val="0"/>
          </a:srgbClr>
        </a:solidFill>
        <a:ln>
          <a:noFill/>
        </a:ln>
        <a:effectLst>
          <a:outerShdw blurRad="38100" dist="25400" dir="5400000" rotWithShape="0">
            <a:srgbClr val="000000">
              <a:alpha val="40000"/>
            </a:srgbClr>
          </a:outerShdw>
        </a:effectLst>
      </dgm:spPr>
    </dgm:pt>
    <dgm:pt modelId="{26EAC6FD-5A68-4F4A-A8CB-43FC2219D883}" type="pres">
      <dgm:prSet presAssocID="{1086EDE2-D579-45A3-8784-04DA6CE6C82C}" presName="linearProcess" presStyleCnt="0"/>
      <dgm:spPr/>
    </dgm:pt>
    <dgm:pt modelId="{4A54F2B1-04EC-4DAA-A31D-B6E09136531F}" type="pres">
      <dgm:prSet presAssocID="{528C019E-F781-46C1-9E0E-982F876CB29C}" presName="textNode" presStyleLbl="node1" presStyleIdx="0" presStyleCnt="5" custScaleY="112711" custLinFactX="-1230" custLinFactNeighborX="-100000" custLinFactNeighborY="-34500">
        <dgm:presLayoutVars>
          <dgm:bulletEnabled val="1"/>
        </dgm:presLayoutVars>
      </dgm:prSet>
      <dgm:spPr/>
    </dgm:pt>
    <dgm:pt modelId="{268E615D-12E2-4071-8713-4DF45C7AA25A}" type="pres">
      <dgm:prSet presAssocID="{650499AF-5848-4359-BD9D-42C12C701358}" presName="sibTrans" presStyleCnt="0"/>
      <dgm:spPr/>
    </dgm:pt>
    <dgm:pt modelId="{AD3EA547-B0A2-49EA-AE0E-7F43C85890E0}" type="pres">
      <dgm:prSet presAssocID="{23D24FC1-57A7-4579-B679-5E4A24E2BA74}" presName="textNode" presStyleLbl="node1" presStyleIdx="1" presStyleCnt="5" custScaleY="117427" custLinFactNeighborY="-33131">
        <dgm:presLayoutVars>
          <dgm:bulletEnabled val="1"/>
        </dgm:presLayoutVars>
      </dgm:prSet>
      <dgm:spPr/>
    </dgm:pt>
    <dgm:pt modelId="{013A4D89-471F-4C6F-AD49-9840FA025CED}" type="pres">
      <dgm:prSet presAssocID="{4D091BEB-AD47-4AB9-B80E-572630289369}" presName="sibTrans" presStyleCnt="0"/>
      <dgm:spPr/>
    </dgm:pt>
    <dgm:pt modelId="{F01AA36D-0FBF-4C9B-A6A1-8B48EEB38B62}" type="pres">
      <dgm:prSet presAssocID="{1F348E5B-F0A8-4BAD-91A0-BDCB3F138466}" presName="textNode" presStyleLbl="node1" presStyleIdx="2" presStyleCnt="5" custScaleX="101826" custScaleY="113028" custLinFactNeighborY="-33131">
        <dgm:presLayoutVars>
          <dgm:bulletEnabled val="1"/>
        </dgm:presLayoutVars>
      </dgm:prSet>
      <dgm:spPr/>
    </dgm:pt>
    <dgm:pt modelId="{7D1D000D-D8C4-47F3-AC94-B0ABD0741041}" type="pres">
      <dgm:prSet presAssocID="{0C01B4EB-3B53-4583-A994-681B8DEC3C87}" presName="sibTrans" presStyleCnt="0"/>
      <dgm:spPr/>
    </dgm:pt>
    <dgm:pt modelId="{E00B5A11-C02B-406B-AE72-F905231AEACA}" type="pres">
      <dgm:prSet presAssocID="{C6331E73-FC20-4299-8552-58E00996B9A3}" presName="textNode" presStyleLbl="node1" presStyleIdx="3" presStyleCnt="5" custScaleX="70219" custScaleY="118234" custLinFactNeighborX="-20138" custLinFactNeighborY="-32559">
        <dgm:presLayoutVars>
          <dgm:bulletEnabled val="1"/>
        </dgm:presLayoutVars>
      </dgm:prSet>
      <dgm:spPr/>
    </dgm:pt>
    <dgm:pt modelId="{C65FB42E-96B3-4C88-B768-0FCF5B67AD5A}" type="pres">
      <dgm:prSet presAssocID="{754330BC-4509-4336-8C66-2C362EF1E291}" presName="sibTrans" presStyleCnt="0"/>
      <dgm:spPr/>
    </dgm:pt>
    <dgm:pt modelId="{5E817762-7BA4-4714-8091-556250FB15D5}" type="pres">
      <dgm:prSet presAssocID="{D32BA263-330A-4A6C-B2A3-71AB733914DB}" presName="textNode" presStyleLbl="node1" presStyleIdx="4" presStyleCnt="5" custScaleY="121008" custLinFactNeighborX="51265" custLinFactNeighborY="-30929">
        <dgm:presLayoutVars>
          <dgm:bulletEnabled val="1"/>
        </dgm:presLayoutVars>
      </dgm:prSet>
      <dgm:spPr/>
    </dgm:pt>
  </dgm:ptLst>
  <dgm:cxnLst>
    <dgm:cxn modelId="{02D60E23-DD86-429B-B757-CD06F32AE218}" type="presOf" srcId="{C6331E73-FC20-4299-8552-58E00996B9A3}" destId="{E00B5A11-C02B-406B-AE72-F905231AEACA}" srcOrd="0" destOrd="0" presId="urn:microsoft.com/office/officeart/2005/8/layout/hProcess9"/>
    <dgm:cxn modelId="{C4A7043E-E8DB-47F4-93CC-8EEC5E40D1AB}" srcId="{1086EDE2-D579-45A3-8784-04DA6CE6C82C}" destId="{D32BA263-330A-4A6C-B2A3-71AB733914DB}" srcOrd="4" destOrd="0" parTransId="{9F3C7FE2-6E04-4CEE-AEE3-1CD4709B3F53}" sibTransId="{FC138729-6A97-47D4-83AF-1FA996D56E93}"/>
    <dgm:cxn modelId="{01A77761-5BBA-4A94-B815-81303CA0CC3E}" srcId="{1086EDE2-D579-45A3-8784-04DA6CE6C82C}" destId="{23D24FC1-57A7-4579-B679-5E4A24E2BA74}" srcOrd="1" destOrd="0" parTransId="{DEB174B5-0066-4CA0-AE74-11821078549C}" sibTransId="{4D091BEB-AD47-4AB9-B80E-572630289369}"/>
    <dgm:cxn modelId="{87050942-7254-4E0B-82DE-8E8B04298C72}" type="presOf" srcId="{1086EDE2-D579-45A3-8784-04DA6CE6C82C}" destId="{A9EA0E1E-FBA5-4CEB-ABCD-24757D1280DC}" srcOrd="0" destOrd="0" presId="urn:microsoft.com/office/officeart/2005/8/layout/hProcess9"/>
    <dgm:cxn modelId="{C514E247-E936-404B-897E-D610C627FEB1}" srcId="{1086EDE2-D579-45A3-8784-04DA6CE6C82C}" destId="{C6331E73-FC20-4299-8552-58E00996B9A3}" srcOrd="3" destOrd="0" parTransId="{71AC847F-35C9-4F8C-8A15-2AA11D4535D2}" sibTransId="{754330BC-4509-4336-8C66-2C362EF1E291}"/>
    <dgm:cxn modelId="{81AC7F69-F3A9-4B80-8FA8-B3D43ADBB849}" type="presOf" srcId="{23D24FC1-57A7-4579-B679-5E4A24E2BA74}" destId="{AD3EA547-B0A2-49EA-AE0E-7F43C85890E0}" srcOrd="0" destOrd="0" presId="urn:microsoft.com/office/officeart/2005/8/layout/hProcess9"/>
    <dgm:cxn modelId="{23F44790-C00A-48BD-B750-562EBBE2ED83}" srcId="{1086EDE2-D579-45A3-8784-04DA6CE6C82C}" destId="{528C019E-F781-46C1-9E0E-982F876CB29C}" srcOrd="0" destOrd="0" parTransId="{B8AA38EA-A5A4-47AE-A5B9-B32FDE4BC4C3}" sibTransId="{650499AF-5848-4359-BD9D-42C12C701358}"/>
    <dgm:cxn modelId="{67F1E192-AB58-4265-9675-8B6DC26E3588}" type="presOf" srcId="{D32BA263-330A-4A6C-B2A3-71AB733914DB}" destId="{5E817762-7BA4-4714-8091-556250FB15D5}" srcOrd="0" destOrd="0" presId="urn:microsoft.com/office/officeart/2005/8/layout/hProcess9"/>
    <dgm:cxn modelId="{822D63A3-A7E3-4822-BA6F-1121C2EC9575}" srcId="{1086EDE2-D579-45A3-8784-04DA6CE6C82C}" destId="{1F348E5B-F0A8-4BAD-91A0-BDCB3F138466}" srcOrd="2" destOrd="0" parTransId="{7551293B-6C44-43EC-82AD-90FF6B6F115D}" sibTransId="{0C01B4EB-3B53-4583-A994-681B8DEC3C87}"/>
    <dgm:cxn modelId="{404190A3-765A-4226-A812-6FDBD59E1BEC}" type="presOf" srcId="{528C019E-F781-46C1-9E0E-982F876CB29C}" destId="{4A54F2B1-04EC-4DAA-A31D-B6E09136531F}" srcOrd="0" destOrd="0" presId="urn:microsoft.com/office/officeart/2005/8/layout/hProcess9"/>
    <dgm:cxn modelId="{F92CB7E3-91B3-4DAC-A3FC-64E5EF9960A8}" type="presOf" srcId="{1F348E5B-F0A8-4BAD-91A0-BDCB3F138466}" destId="{F01AA36D-0FBF-4C9B-A6A1-8B48EEB38B62}" srcOrd="0" destOrd="0" presId="urn:microsoft.com/office/officeart/2005/8/layout/hProcess9"/>
    <dgm:cxn modelId="{3C935131-AE5D-4681-B610-7EF01AF2F18A}" type="presParOf" srcId="{A9EA0E1E-FBA5-4CEB-ABCD-24757D1280DC}" destId="{965EF244-39D3-4A8F-BB98-536F3FF3BA8A}" srcOrd="0" destOrd="0" presId="urn:microsoft.com/office/officeart/2005/8/layout/hProcess9"/>
    <dgm:cxn modelId="{075DC8FF-2805-4BEE-882F-EDBBD6A180FE}" type="presParOf" srcId="{A9EA0E1E-FBA5-4CEB-ABCD-24757D1280DC}" destId="{26EAC6FD-5A68-4F4A-A8CB-43FC2219D883}" srcOrd="1" destOrd="0" presId="urn:microsoft.com/office/officeart/2005/8/layout/hProcess9"/>
    <dgm:cxn modelId="{B62B7A42-4E0A-45F9-B316-4096B5B39D6E}" type="presParOf" srcId="{26EAC6FD-5A68-4F4A-A8CB-43FC2219D883}" destId="{4A54F2B1-04EC-4DAA-A31D-B6E09136531F}" srcOrd="0" destOrd="0" presId="urn:microsoft.com/office/officeart/2005/8/layout/hProcess9"/>
    <dgm:cxn modelId="{00981E19-4748-419D-A03F-6E837C84FE9D}" type="presParOf" srcId="{26EAC6FD-5A68-4F4A-A8CB-43FC2219D883}" destId="{268E615D-12E2-4071-8713-4DF45C7AA25A}" srcOrd="1" destOrd="0" presId="urn:microsoft.com/office/officeart/2005/8/layout/hProcess9"/>
    <dgm:cxn modelId="{C8F1EC0B-1FBF-4850-9915-D96F9B2B6879}" type="presParOf" srcId="{26EAC6FD-5A68-4F4A-A8CB-43FC2219D883}" destId="{AD3EA547-B0A2-49EA-AE0E-7F43C85890E0}" srcOrd="2" destOrd="0" presId="urn:microsoft.com/office/officeart/2005/8/layout/hProcess9"/>
    <dgm:cxn modelId="{95157402-A621-4BBC-9E25-5095FBECC862}" type="presParOf" srcId="{26EAC6FD-5A68-4F4A-A8CB-43FC2219D883}" destId="{013A4D89-471F-4C6F-AD49-9840FA025CED}" srcOrd="3" destOrd="0" presId="urn:microsoft.com/office/officeart/2005/8/layout/hProcess9"/>
    <dgm:cxn modelId="{84CCCFE0-9D4C-4576-853B-430DC6D37BC9}" type="presParOf" srcId="{26EAC6FD-5A68-4F4A-A8CB-43FC2219D883}" destId="{F01AA36D-0FBF-4C9B-A6A1-8B48EEB38B62}" srcOrd="4" destOrd="0" presId="urn:microsoft.com/office/officeart/2005/8/layout/hProcess9"/>
    <dgm:cxn modelId="{5E8F7192-5EDD-4002-91BB-2C21B71BF5C4}" type="presParOf" srcId="{26EAC6FD-5A68-4F4A-A8CB-43FC2219D883}" destId="{7D1D000D-D8C4-47F3-AC94-B0ABD0741041}" srcOrd="5" destOrd="0" presId="urn:microsoft.com/office/officeart/2005/8/layout/hProcess9"/>
    <dgm:cxn modelId="{1F9FD1EA-4537-4B3C-BEC7-6BDA43816AF1}" type="presParOf" srcId="{26EAC6FD-5A68-4F4A-A8CB-43FC2219D883}" destId="{E00B5A11-C02B-406B-AE72-F905231AEACA}" srcOrd="6" destOrd="0" presId="urn:microsoft.com/office/officeart/2005/8/layout/hProcess9"/>
    <dgm:cxn modelId="{47C84D38-3ED3-48F1-8639-8F09204EF5B5}" type="presParOf" srcId="{26EAC6FD-5A68-4F4A-A8CB-43FC2219D883}" destId="{C65FB42E-96B3-4C88-B768-0FCF5B67AD5A}" srcOrd="7" destOrd="0" presId="urn:microsoft.com/office/officeart/2005/8/layout/hProcess9"/>
    <dgm:cxn modelId="{74E1586B-B3FD-43E0-9560-2A10E8142155}" type="presParOf" srcId="{26EAC6FD-5A68-4F4A-A8CB-43FC2219D883}" destId="{5E817762-7BA4-4714-8091-556250FB15D5}"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0EA4231-2F7C-4E25-8954-E4CE08B61E1E}" type="doc">
      <dgm:prSet loTypeId="urn:microsoft.com/office/officeart/2009/3/layout/CircleRelationship" loCatId="relationship" qsTypeId="urn:microsoft.com/office/officeart/2005/8/quickstyle/simple1" qsCatId="simple" csTypeId="urn:microsoft.com/office/officeart/2005/8/colors/colorful1" csCatId="colorful" phldr="1"/>
      <dgm:spPr/>
      <dgm:t>
        <a:bodyPr/>
        <a:lstStyle/>
        <a:p>
          <a:endParaRPr lang="fr-FR"/>
        </a:p>
      </dgm:t>
    </dgm:pt>
    <dgm:pt modelId="{14A30ABC-8B8E-4060-80A7-7F540194FA90}">
      <dgm:prSet phldrT="[Texte]"/>
      <dgm:spPr/>
      <dgm:t>
        <a:bodyPr/>
        <a:lstStyle/>
        <a:p>
          <a:r>
            <a:rPr lang="fr-FR" b="1" i="0" u="sng" dirty="0">
              <a:effectLst>
                <a:outerShdw blurRad="38100" dist="38100" dir="2700000" algn="tl">
                  <a:srgbClr val="000000">
                    <a:alpha val="43137"/>
                  </a:srgbClr>
                </a:outerShdw>
              </a:effectLst>
            </a:rPr>
            <a:t>Equipe d’évaluation</a:t>
          </a:r>
        </a:p>
      </dgm:t>
    </dgm:pt>
    <dgm:pt modelId="{E42D0987-3A75-43F1-BF9C-7E63C6D158AA}" type="parTrans" cxnId="{ECED6FC2-0B7A-40DE-8753-DBC452CDD12F}">
      <dgm:prSet/>
      <dgm:spPr/>
      <dgm:t>
        <a:bodyPr/>
        <a:lstStyle/>
        <a:p>
          <a:endParaRPr lang="fr-FR"/>
        </a:p>
      </dgm:t>
    </dgm:pt>
    <dgm:pt modelId="{2AF422FE-5AC4-4AF4-8656-BF933E3AE846}" type="sibTrans" cxnId="{ECED6FC2-0B7A-40DE-8753-DBC452CDD12F}">
      <dgm:prSet/>
      <dgm:spPr/>
      <dgm:t>
        <a:bodyPr/>
        <a:lstStyle/>
        <a:p>
          <a:endParaRPr lang="fr-FR"/>
        </a:p>
      </dgm:t>
    </dgm:pt>
    <dgm:pt modelId="{9A50C5E7-6D70-47D7-A603-9E27C1D39699}">
      <dgm:prSet phldrT="[Texte]"/>
      <dgm:spPr/>
      <dgm:t>
        <a:bodyPr/>
        <a:lstStyle/>
        <a:p>
          <a:endParaRPr lang="fr-FR"/>
        </a:p>
      </dgm:t>
    </dgm:pt>
    <dgm:pt modelId="{2B22554D-BA8F-493C-B867-D0610CD7E088}" type="parTrans" cxnId="{D248F5E9-30B8-472E-9B4C-44F56D988AFC}">
      <dgm:prSet/>
      <dgm:spPr/>
      <dgm:t>
        <a:bodyPr/>
        <a:lstStyle/>
        <a:p>
          <a:endParaRPr lang="fr-FR"/>
        </a:p>
      </dgm:t>
    </dgm:pt>
    <dgm:pt modelId="{F57DBE4E-67C7-4438-BA43-02AD0885BD83}" type="sibTrans" cxnId="{D248F5E9-30B8-472E-9B4C-44F56D988AFC}">
      <dgm:prSet/>
      <dgm:spPr/>
      <dgm:t>
        <a:bodyPr/>
        <a:lstStyle/>
        <a:p>
          <a:endParaRPr lang="fr-FR"/>
        </a:p>
      </dgm:t>
    </dgm:pt>
    <dgm:pt modelId="{7B04C2B2-4D97-47CC-BE28-A6866147693C}">
      <dgm:prSet phldrT="[Texte]" phldr="1"/>
      <dgm:spPr/>
      <dgm:t>
        <a:bodyPr/>
        <a:lstStyle/>
        <a:p>
          <a:endParaRPr lang="fr-FR" dirty="0"/>
        </a:p>
      </dgm:t>
    </dgm:pt>
    <dgm:pt modelId="{F56F64E0-E20D-4ADE-9CD8-E1787FD27864}" type="parTrans" cxnId="{79322677-265B-4088-AD96-70BC5B4060CE}">
      <dgm:prSet/>
      <dgm:spPr/>
      <dgm:t>
        <a:bodyPr/>
        <a:lstStyle/>
        <a:p>
          <a:endParaRPr lang="fr-FR"/>
        </a:p>
      </dgm:t>
    </dgm:pt>
    <dgm:pt modelId="{37FC326F-FDA1-467C-900F-FAC430C9FCA9}" type="sibTrans" cxnId="{79322677-265B-4088-AD96-70BC5B4060CE}">
      <dgm:prSet/>
      <dgm:spPr/>
      <dgm:t>
        <a:bodyPr/>
        <a:lstStyle/>
        <a:p>
          <a:endParaRPr lang="fr-FR"/>
        </a:p>
      </dgm:t>
    </dgm:pt>
    <dgm:pt modelId="{E1B13BDD-6FE6-4806-9BBB-18C01F06EE9F}">
      <dgm:prSet phldrT="[Texte]" custT="1"/>
      <dgm:spPr/>
      <dgm:t>
        <a:bodyPr/>
        <a:lstStyle/>
        <a:p>
          <a:r>
            <a:rPr lang="fr-FR" sz="2400" dirty="0"/>
            <a:t>1,2 ETP Infirmières</a:t>
          </a:r>
        </a:p>
      </dgm:t>
    </dgm:pt>
    <dgm:pt modelId="{89E6A2DF-04A5-475D-B079-1488E768DD47}" type="parTrans" cxnId="{77E52513-2D50-47C6-8BA7-BF5CC4A3144A}">
      <dgm:prSet/>
      <dgm:spPr/>
      <dgm:t>
        <a:bodyPr/>
        <a:lstStyle/>
        <a:p>
          <a:endParaRPr lang="fr-FR"/>
        </a:p>
      </dgm:t>
    </dgm:pt>
    <dgm:pt modelId="{22556334-7612-4E8F-B55D-829DEAA07E5D}" type="sibTrans" cxnId="{77E52513-2D50-47C6-8BA7-BF5CC4A3144A}">
      <dgm:prSet/>
      <dgm:spPr/>
      <dgm:t>
        <a:bodyPr/>
        <a:lstStyle/>
        <a:p>
          <a:endParaRPr lang="fr-FR"/>
        </a:p>
      </dgm:t>
    </dgm:pt>
    <dgm:pt modelId="{8E5CBFA9-3D98-47B5-B0E7-1B924CD8520B}">
      <dgm:prSet phldrT="[Texte]" custT="1"/>
      <dgm:spPr/>
      <dgm:t>
        <a:bodyPr/>
        <a:lstStyle/>
        <a:p>
          <a:r>
            <a:rPr lang="fr-FR" sz="2400" dirty="0"/>
            <a:t>1 ETP Assistante sociale et  1 ETP CESF</a:t>
          </a:r>
        </a:p>
      </dgm:t>
    </dgm:pt>
    <dgm:pt modelId="{3B6EA88F-2DB8-49E9-B01B-4A729EC981D4}" type="parTrans" cxnId="{A518C482-21DF-4B68-A33C-7007B17F668A}">
      <dgm:prSet/>
      <dgm:spPr/>
      <dgm:t>
        <a:bodyPr/>
        <a:lstStyle/>
        <a:p>
          <a:endParaRPr lang="fr-FR"/>
        </a:p>
      </dgm:t>
    </dgm:pt>
    <dgm:pt modelId="{F846CEE1-7C45-4B83-9318-B5EC2085EBD8}" type="sibTrans" cxnId="{A518C482-21DF-4B68-A33C-7007B17F668A}">
      <dgm:prSet/>
      <dgm:spPr/>
      <dgm:t>
        <a:bodyPr/>
        <a:lstStyle/>
        <a:p>
          <a:endParaRPr lang="fr-FR"/>
        </a:p>
      </dgm:t>
    </dgm:pt>
    <dgm:pt modelId="{664244A3-0E06-458A-BBE7-61581C984A5D}">
      <dgm:prSet phldrT="[Texte]" custT="1"/>
      <dgm:spPr/>
      <dgm:t>
        <a:bodyPr/>
        <a:lstStyle/>
        <a:p>
          <a:r>
            <a:rPr lang="fr-FR" sz="2400" dirty="0"/>
            <a:t>4,8 ETP Ergothérapeutes</a:t>
          </a:r>
        </a:p>
      </dgm:t>
    </dgm:pt>
    <dgm:pt modelId="{F407AB18-3D0B-4A8F-8D62-DD0AE0A4FB27}" type="parTrans" cxnId="{72D5EB37-8753-4187-BEF7-5650FB420DE3}">
      <dgm:prSet/>
      <dgm:spPr/>
      <dgm:t>
        <a:bodyPr/>
        <a:lstStyle/>
        <a:p>
          <a:endParaRPr lang="fr-FR"/>
        </a:p>
      </dgm:t>
    </dgm:pt>
    <dgm:pt modelId="{87CEC3A4-B59C-48B8-ABEB-CC469B1DB0D7}" type="sibTrans" cxnId="{72D5EB37-8753-4187-BEF7-5650FB420DE3}">
      <dgm:prSet/>
      <dgm:spPr/>
      <dgm:t>
        <a:bodyPr/>
        <a:lstStyle/>
        <a:p>
          <a:endParaRPr lang="fr-FR"/>
        </a:p>
      </dgm:t>
    </dgm:pt>
    <dgm:pt modelId="{73C7A30F-75CA-46D5-8947-662AEFB23F29}">
      <dgm:prSet phldrT="[Texte]" custT="1"/>
      <dgm:spPr/>
      <dgm:t>
        <a:bodyPr/>
        <a:lstStyle/>
        <a:p>
          <a:r>
            <a:rPr lang="fr-FR" sz="2400" dirty="0"/>
            <a:t>3 ETP Psychologues</a:t>
          </a:r>
        </a:p>
      </dgm:t>
    </dgm:pt>
    <dgm:pt modelId="{460B273C-C892-4991-A081-221100697336}" type="parTrans" cxnId="{D053DF98-3B79-4B69-972F-9B6FC97D470F}">
      <dgm:prSet/>
      <dgm:spPr/>
      <dgm:t>
        <a:bodyPr/>
        <a:lstStyle/>
        <a:p>
          <a:endParaRPr lang="fr-FR"/>
        </a:p>
      </dgm:t>
    </dgm:pt>
    <dgm:pt modelId="{305E4944-D65E-488E-BCB4-AC68FD7B101D}" type="sibTrans" cxnId="{D053DF98-3B79-4B69-972F-9B6FC97D470F}">
      <dgm:prSet/>
      <dgm:spPr/>
      <dgm:t>
        <a:bodyPr/>
        <a:lstStyle/>
        <a:p>
          <a:endParaRPr lang="fr-FR"/>
        </a:p>
      </dgm:t>
    </dgm:pt>
    <dgm:pt modelId="{5A6B1562-4415-4793-B7F4-5E6DEF4D8745}">
      <dgm:prSet phldrT="[Texte]" custT="1"/>
      <dgm:spPr/>
      <dgm:t>
        <a:bodyPr/>
        <a:lstStyle/>
        <a:p>
          <a:endParaRPr lang="fr-FR" sz="2400" dirty="0"/>
        </a:p>
      </dgm:t>
    </dgm:pt>
    <dgm:pt modelId="{23624806-34C4-444E-A0E2-1CD81F27B846}" type="parTrans" cxnId="{9B845875-5EAD-40E0-8798-E2B1E8398A8A}">
      <dgm:prSet/>
      <dgm:spPr/>
      <dgm:t>
        <a:bodyPr/>
        <a:lstStyle/>
        <a:p>
          <a:endParaRPr lang="fr-FR"/>
        </a:p>
      </dgm:t>
    </dgm:pt>
    <dgm:pt modelId="{1BE7FA90-58C8-48CE-A526-6BAB0D221337}" type="sibTrans" cxnId="{9B845875-5EAD-40E0-8798-E2B1E8398A8A}">
      <dgm:prSet/>
      <dgm:spPr/>
      <dgm:t>
        <a:bodyPr/>
        <a:lstStyle/>
        <a:p>
          <a:endParaRPr lang="fr-FR"/>
        </a:p>
      </dgm:t>
    </dgm:pt>
    <dgm:pt modelId="{D8EC8A77-C24F-4D93-BBFE-5C434568F6F2}" type="pres">
      <dgm:prSet presAssocID="{F0EA4231-2F7C-4E25-8954-E4CE08B61E1E}" presName="Name0" presStyleCnt="0">
        <dgm:presLayoutVars>
          <dgm:chMax val="1"/>
          <dgm:chPref val="1"/>
        </dgm:presLayoutVars>
      </dgm:prSet>
      <dgm:spPr/>
    </dgm:pt>
    <dgm:pt modelId="{D7C9D2F5-11D3-40DA-8C07-5D2B992680EC}" type="pres">
      <dgm:prSet presAssocID="{14A30ABC-8B8E-4060-80A7-7F540194FA90}" presName="Parent" presStyleLbl="node0" presStyleIdx="0" presStyleCnt="1" custLinFactNeighborX="-1639" custLinFactNeighborY="1171">
        <dgm:presLayoutVars>
          <dgm:chMax val="5"/>
          <dgm:chPref val="5"/>
        </dgm:presLayoutVars>
      </dgm:prSet>
      <dgm:spPr/>
    </dgm:pt>
    <dgm:pt modelId="{FA080211-A383-483D-A29A-0EA8FBBEA6FF}" type="pres">
      <dgm:prSet presAssocID="{14A30ABC-8B8E-4060-80A7-7F540194FA90}" presName="Accent1" presStyleLbl="node1" presStyleIdx="0" presStyleCnt="17"/>
      <dgm:spPr/>
    </dgm:pt>
    <dgm:pt modelId="{2304A7C2-6D54-4745-8054-31A61ED1E8AD}" type="pres">
      <dgm:prSet presAssocID="{14A30ABC-8B8E-4060-80A7-7F540194FA90}" presName="Accent2" presStyleLbl="node1" presStyleIdx="1" presStyleCnt="17"/>
      <dgm:spPr/>
    </dgm:pt>
    <dgm:pt modelId="{9AC58137-70C7-4EB4-8FFB-C2BBE39DCA55}" type="pres">
      <dgm:prSet presAssocID="{14A30ABC-8B8E-4060-80A7-7F540194FA90}" presName="Accent3" presStyleLbl="node1" presStyleIdx="2" presStyleCnt="17"/>
      <dgm:spPr/>
    </dgm:pt>
    <dgm:pt modelId="{2D98C88F-22F3-437F-84C8-A9D0D6DD1062}" type="pres">
      <dgm:prSet presAssocID="{14A30ABC-8B8E-4060-80A7-7F540194FA90}" presName="Accent4" presStyleLbl="node1" presStyleIdx="3" presStyleCnt="17"/>
      <dgm:spPr/>
    </dgm:pt>
    <dgm:pt modelId="{9271CA84-4D9C-428D-86D5-047DEB6C539F}" type="pres">
      <dgm:prSet presAssocID="{14A30ABC-8B8E-4060-80A7-7F540194FA90}" presName="Accent5" presStyleLbl="node1" presStyleIdx="4" presStyleCnt="17"/>
      <dgm:spPr/>
    </dgm:pt>
    <dgm:pt modelId="{0E69AAC5-4D49-469B-836F-F6000F4074BD}" type="pres">
      <dgm:prSet presAssocID="{14A30ABC-8B8E-4060-80A7-7F540194FA90}" presName="Accent6" presStyleLbl="node1" presStyleIdx="5" presStyleCnt="17"/>
      <dgm:spPr/>
    </dgm:pt>
    <dgm:pt modelId="{7CA86331-5E04-4880-AED0-503E047CD9BB}" type="pres">
      <dgm:prSet presAssocID="{E1B13BDD-6FE6-4806-9BBB-18C01F06EE9F}" presName="Child1" presStyleLbl="node1" presStyleIdx="6" presStyleCnt="17" custScaleX="214803" custScaleY="145686" custLinFactNeighborX="-9654" custLinFactNeighborY="-26345">
        <dgm:presLayoutVars>
          <dgm:chMax val="0"/>
          <dgm:chPref val="0"/>
        </dgm:presLayoutVars>
      </dgm:prSet>
      <dgm:spPr/>
    </dgm:pt>
    <dgm:pt modelId="{D4A3AAC6-86D5-4C07-8521-B5E3A5509888}" type="pres">
      <dgm:prSet presAssocID="{E1B13BDD-6FE6-4806-9BBB-18C01F06EE9F}" presName="Accent7" presStyleCnt="0"/>
      <dgm:spPr/>
    </dgm:pt>
    <dgm:pt modelId="{77C65446-8F4C-4FF9-90D0-7148E8FD2118}" type="pres">
      <dgm:prSet presAssocID="{E1B13BDD-6FE6-4806-9BBB-18C01F06EE9F}" presName="AccentHold1" presStyleLbl="node1" presStyleIdx="7" presStyleCnt="17"/>
      <dgm:spPr/>
    </dgm:pt>
    <dgm:pt modelId="{4F1E5F59-9A39-42FD-8B83-F8B1843CF0CD}" type="pres">
      <dgm:prSet presAssocID="{E1B13BDD-6FE6-4806-9BBB-18C01F06EE9F}" presName="Accent8" presStyleCnt="0"/>
      <dgm:spPr/>
    </dgm:pt>
    <dgm:pt modelId="{A9C2050A-D44F-43A0-BBAB-FFBA33F9FC9E}" type="pres">
      <dgm:prSet presAssocID="{E1B13BDD-6FE6-4806-9BBB-18C01F06EE9F}" presName="AccentHold2" presStyleLbl="node1" presStyleIdx="8" presStyleCnt="17"/>
      <dgm:spPr/>
    </dgm:pt>
    <dgm:pt modelId="{BA2067EB-4AFF-455A-A95A-8FB9411E328F}" type="pres">
      <dgm:prSet presAssocID="{664244A3-0E06-458A-BBE7-61581C984A5D}" presName="Child2" presStyleLbl="node1" presStyleIdx="9" presStyleCnt="17" custScaleX="251222" custScaleY="170266" custLinFactNeighborX="-19308" custLinFactNeighborY="18110">
        <dgm:presLayoutVars>
          <dgm:chMax val="0"/>
          <dgm:chPref val="0"/>
        </dgm:presLayoutVars>
      </dgm:prSet>
      <dgm:spPr/>
    </dgm:pt>
    <dgm:pt modelId="{0B9BA928-4860-41B5-9FA6-C87A5307EEE4}" type="pres">
      <dgm:prSet presAssocID="{664244A3-0E06-458A-BBE7-61581C984A5D}" presName="Accent9" presStyleCnt="0"/>
      <dgm:spPr/>
    </dgm:pt>
    <dgm:pt modelId="{CAC636FB-6812-421E-8528-0D80B789D966}" type="pres">
      <dgm:prSet presAssocID="{664244A3-0E06-458A-BBE7-61581C984A5D}" presName="AccentHold1" presStyleLbl="node1" presStyleIdx="10" presStyleCnt="17" custLinFactX="-1378" custLinFactY="59141" custLinFactNeighborX="-100000" custLinFactNeighborY="100000"/>
      <dgm:spPr/>
    </dgm:pt>
    <dgm:pt modelId="{8B16A862-E04A-4B96-9B2C-39649CEFB27C}" type="pres">
      <dgm:prSet presAssocID="{664244A3-0E06-458A-BBE7-61581C984A5D}" presName="Accent10" presStyleCnt="0"/>
      <dgm:spPr/>
    </dgm:pt>
    <dgm:pt modelId="{23AD4B1F-5F1F-4291-8255-5D9B5F3BFA7A}" type="pres">
      <dgm:prSet presAssocID="{664244A3-0E06-458A-BBE7-61581C984A5D}" presName="AccentHold2" presStyleLbl="node1" presStyleIdx="11" presStyleCnt="17"/>
      <dgm:spPr/>
    </dgm:pt>
    <dgm:pt modelId="{32D445E6-78D1-45A5-A17A-AAB157007F0E}" type="pres">
      <dgm:prSet presAssocID="{664244A3-0E06-458A-BBE7-61581C984A5D}" presName="Accent11" presStyleCnt="0"/>
      <dgm:spPr/>
    </dgm:pt>
    <dgm:pt modelId="{AF08C55D-ABE7-457F-8D94-FF735B437459}" type="pres">
      <dgm:prSet presAssocID="{664244A3-0E06-458A-BBE7-61581C984A5D}" presName="AccentHold3" presStyleLbl="node1" presStyleIdx="12" presStyleCnt="17" custLinFactY="-6405" custLinFactNeighborX="72100" custLinFactNeighborY="-100000"/>
      <dgm:spPr/>
    </dgm:pt>
    <dgm:pt modelId="{490320DC-EB13-428B-92D0-7293F51ED014}" type="pres">
      <dgm:prSet presAssocID="{73C7A30F-75CA-46D5-8947-662AEFB23F29}" presName="Child3" presStyleLbl="node1" presStyleIdx="13" presStyleCnt="17" custScaleX="214803" custScaleY="145686" custLinFactNeighborX="-78905" custLinFactNeighborY="-14816">
        <dgm:presLayoutVars>
          <dgm:chMax val="0"/>
          <dgm:chPref val="0"/>
        </dgm:presLayoutVars>
      </dgm:prSet>
      <dgm:spPr/>
    </dgm:pt>
    <dgm:pt modelId="{57F4E0F9-AC00-4BAC-98E2-4998F4C6BD3B}" type="pres">
      <dgm:prSet presAssocID="{73C7A30F-75CA-46D5-8947-662AEFB23F29}" presName="Accent12" presStyleCnt="0"/>
      <dgm:spPr/>
    </dgm:pt>
    <dgm:pt modelId="{5A89B26A-0A07-44AC-A62C-561B1EB15170}" type="pres">
      <dgm:prSet presAssocID="{73C7A30F-75CA-46D5-8947-662AEFB23F29}" presName="AccentHold1" presStyleLbl="node1" presStyleIdx="14" presStyleCnt="17" custLinFactX="36987" custLinFactNeighborX="100000" custLinFactNeighborY="-30312"/>
      <dgm:spPr/>
    </dgm:pt>
    <dgm:pt modelId="{3FC788DB-E733-4085-ABE2-82CA08598F1F}" type="pres">
      <dgm:prSet presAssocID="{8E5CBFA9-3D98-47B5-B0E7-1B924CD8520B}" presName="Child4" presStyleLbl="node1" presStyleIdx="15" presStyleCnt="17" custScaleX="229365" custScaleY="222918" custLinFactNeighborX="-12815" custLinFactNeighborY="-9635">
        <dgm:presLayoutVars>
          <dgm:chMax val="0"/>
          <dgm:chPref val="0"/>
        </dgm:presLayoutVars>
      </dgm:prSet>
      <dgm:spPr/>
    </dgm:pt>
    <dgm:pt modelId="{C67383A9-4C2B-4D66-9D1C-A7910BA04478}" type="pres">
      <dgm:prSet presAssocID="{8E5CBFA9-3D98-47B5-B0E7-1B924CD8520B}" presName="Accent13" presStyleCnt="0"/>
      <dgm:spPr/>
    </dgm:pt>
    <dgm:pt modelId="{EC9889C3-DDE3-48A4-AD4C-FF3361C7518E}" type="pres">
      <dgm:prSet presAssocID="{8E5CBFA9-3D98-47B5-B0E7-1B924CD8520B}" presName="AccentHold1" presStyleLbl="node1" presStyleIdx="16" presStyleCnt="17"/>
      <dgm:spPr/>
    </dgm:pt>
  </dgm:ptLst>
  <dgm:cxnLst>
    <dgm:cxn modelId="{77E52513-2D50-47C6-8BA7-BF5CC4A3144A}" srcId="{14A30ABC-8B8E-4060-80A7-7F540194FA90}" destId="{E1B13BDD-6FE6-4806-9BBB-18C01F06EE9F}" srcOrd="0" destOrd="0" parTransId="{89E6A2DF-04A5-475D-B079-1488E768DD47}" sibTransId="{22556334-7612-4E8F-B55D-829DEAA07E5D}"/>
    <dgm:cxn modelId="{72D5EB37-8753-4187-BEF7-5650FB420DE3}" srcId="{14A30ABC-8B8E-4060-80A7-7F540194FA90}" destId="{664244A3-0E06-458A-BBE7-61581C984A5D}" srcOrd="1" destOrd="0" parTransId="{F407AB18-3D0B-4A8F-8D62-DD0AE0A4FB27}" sibTransId="{87CEC3A4-B59C-48B8-ABEB-CC469B1DB0D7}"/>
    <dgm:cxn modelId="{5A62CF39-E348-4B9E-B8D4-7B863F804A57}" type="presOf" srcId="{8E5CBFA9-3D98-47B5-B0E7-1B924CD8520B}" destId="{3FC788DB-E733-4085-ABE2-82CA08598F1F}" srcOrd="0" destOrd="0" presId="urn:microsoft.com/office/officeart/2009/3/layout/CircleRelationship"/>
    <dgm:cxn modelId="{96708562-97DB-4085-ABD9-A4FA061F9BD2}" type="presOf" srcId="{73C7A30F-75CA-46D5-8947-662AEFB23F29}" destId="{490320DC-EB13-428B-92D0-7293F51ED014}" srcOrd="0" destOrd="0" presId="urn:microsoft.com/office/officeart/2009/3/layout/CircleRelationship"/>
    <dgm:cxn modelId="{9B845875-5EAD-40E0-8798-E2B1E8398A8A}" srcId="{F0EA4231-2F7C-4E25-8954-E4CE08B61E1E}" destId="{5A6B1562-4415-4793-B7F4-5E6DEF4D8745}" srcOrd="1" destOrd="0" parTransId="{23624806-34C4-444E-A0E2-1CD81F27B846}" sibTransId="{1BE7FA90-58C8-48CE-A526-6BAB0D221337}"/>
    <dgm:cxn modelId="{79322677-265B-4088-AD96-70BC5B4060CE}" srcId="{F0EA4231-2F7C-4E25-8954-E4CE08B61E1E}" destId="{7B04C2B2-4D97-47CC-BE28-A6866147693C}" srcOrd="3" destOrd="0" parTransId="{F56F64E0-E20D-4ADE-9CD8-E1787FD27864}" sibTransId="{37FC326F-FDA1-467C-900F-FAC430C9FCA9}"/>
    <dgm:cxn modelId="{6D52917B-5A72-481F-BFCF-41EA7BF3633E}" type="presOf" srcId="{14A30ABC-8B8E-4060-80A7-7F540194FA90}" destId="{D7C9D2F5-11D3-40DA-8C07-5D2B992680EC}" srcOrd="0" destOrd="0" presId="urn:microsoft.com/office/officeart/2009/3/layout/CircleRelationship"/>
    <dgm:cxn modelId="{618EA982-0FB0-4AB9-9AC0-4475E33FD043}" type="presOf" srcId="{664244A3-0E06-458A-BBE7-61581C984A5D}" destId="{BA2067EB-4AFF-455A-A95A-8FB9411E328F}" srcOrd="0" destOrd="0" presId="urn:microsoft.com/office/officeart/2009/3/layout/CircleRelationship"/>
    <dgm:cxn modelId="{A518C482-21DF-4B68-A33C-7007B17F668A}" srcId="{14A30ABC-8B8E-4060-80A7-7F540194FA90}" destId="{8E5CBFA9-3D98-47B5-B0E7-1B924CD8520B}" srcOrd="3" destOrd="0" parTransId="{3B6EA88F-2DB8-49E9-B01B-4A729EC981D4}" sibTransId="{F846CEE1-7C45-4B83-9318-B5EC2085EBD8}"/>
    <dgm:cxn modelId="{D053DF98-3B79-4B69-972F-9B6FC97D470F}" srcId="{14A30ABC-8B8E-4060-80A7-7F540194FA90}" destId="{73C7A30F-75CA-46D5-8947-662AEFB23F29}" srcOrd="2" destOrd="0" parTransId="{460B273C-C892-4991-A081-221100697336}" sibTransId="{305E4944-D65E-488E-BCB4-AC68FD7B101D}"/>
    <dgm:cxn modelId="{E2540DA5-99E6-4281-A061-0F1D455023AD}" type="presOf" srcId="{E1B13BDD-6FE6-4806-9BBB-18C01F06EE9F}" destId="{7CA86331-5E04-4880-AED0-503E047CD9BB}" srcOrd="0" destOrd="0" presId="urn:microsoft.com/office/officeart/2009/3/layout/CircleRelationship"/>
    <dgm:cxn modelId="{ECED6FC2-0B7A-40DE-8753-DBC452CDD12F}" srcId="{F0EA4231-2F7C-4E25-8954-E4CE08B61E1E}" destId="{14A30ABC-8B8E-4060-80A7-7F540194FA90}" srcOrd="0" destOrd="0" parTransId="{E42D0987-3A75-43F1-BF9C-7E63C6D158AA}" sibTransId="{2AF422FE-5AC4-4AF4-8656-BF933E3AE846}"/>
    <dgm:cxn modelId="{DF9D9BE9-1289-44A6-B0D3-78CE31897C08}" type="presOf" srcId="{F0EA4231-2F7C-4E25-8954-E4CE08B61E1E}" destId="{D8EC8A77-C24F-4D93-BBFE-5C434568F6F2}" srcOrd="0" destOrd="0" presId="urn:microsoft.com/office/officeart/2009/3/layout/CircleRelationship"/>
    <dgm:cxn modelId="{D248F5E9-30B8-472E-9B4C-44F56D988AFC}" srcId="{F0EA4231-2F7C-4E25-8954-E4CE08B61E1E}" destId="{9A50C5E7-6D70-47D7-A603-9E27C1D39699}" srcOrd="2" destOrd="0" parTransId="{2B22554D-BA8F-493C-B867-D0610CD7E088}" sibTransId="{F57DBE4E-67C7-4438-BA43-02AD0885BD83}"/>
    <dgm:cxn modelId="{ED3E3AC8-530D-48BB-85EE-035BA767D2C0}" type="presParOf" srcId="{D8EC8A77-C24F-4D93-BBFE-5C434568F6F2}" destId="{D7C9D2F5-11D3-40DA-8C07-5D2B992680EC}" srcOrd="0" destOrd="0" presId="urn:microsoft.com/office/officeart/2009/3/layout/CircleRelationship"/>
    <dgm:cxn modelId="{28004F10-6F21-4C71-A2A0-340ED4C464CC}" type="presParOf" srcId="{D8EC8A77-C24F-4D93-BBFE-5C434568F6F2}" destId="{FA080211-A383-483D-A29A-0EA8FBBEA6FF}" srcOrd="1" destOrd="0" presId="urn:microsoft.com/office/officeart/2009/3/layout/CircleRelationship"/>
    <dgm:cxn modelId="{2B1684C5-EBC4-4ABD-AAB8-4FA5A8699562}" type="presParOf" srcId="{D8EC8A77-C24F-4D93-BBFE-5C434568F6F2}" destId="{2304A7C2-6D54-4745-8054-31A61ED1E8AD}" srcOrd="2" destOrd="0" presId="urn:microsoft.com/office/officeart/2009/3/layout/CircleRelationship"/>
    <dgm:cxn modelId="{F51B4916-621F-41F2-A1A1-69B6DA69559A}" type="presParOf" srcId="{D8EC8A77-C24F-4D93-BBFE-5C434568F6F2}" destId="{9AC58137-70C7-4EB4-8FFB-C2BBE39DCA55}" srcOrd="3" destOrd="0" presId="urn:microsoft.com/office/officeart/2009/3/layout/CircleRelationship"/>
    <dgm:cxn modelId="{51DFF82A-4B10-45DF-AA9D-F2210FED9D71}" type="presParOf" srcId="{D8EC8A77-C24F-4D93-BBFE-5C434568F6F2}" destId="{2D98C88F-22F3-437F-84C8-A9D0D6DD1062}" srcOrd="4" destOrd="0" presId="urn:microsoft.com/office/officeart/2009/3/layout/CircleRelationship"/>
    <dgm:cxn modelId="{4DC521FF-E48F-4AED-B2DF-0243B6FFC9B7}" type="presParOf" srcId="{D8EC8A77-C24F-4D93-BBFE-5C434568F6F2}" destId="{9271CA84-4D9C-428D-86D5-047DEB6C539F}" srcOrd="5" destOrd="0" presId="urn:microsoft.com/office/officeart/2009/3/layout/CircleRelationship"/>
    <dgm:cxn modelId="{EB7EBE56-807A-407C-91FC-D0AFB9EE895E}" type="presParOf" srcId="{D8EC8A77-C24F-4D93-BBFE-5C434568F6F2}" destId="{0E69AAC5-4D49-469B-836F-F6000F4074BD}" srcOrd="6" destOrd="0" presId="urn:microsoft.com/office/officeart/2009/3/layout/CircleRelationship"/>
    <dgm:cxn modelId="{73BBBA5C-A8C5-42F5-AD16-59C48AFDDC57}" type="presParOf" srcId="{D8EC8A77-C24F-4D93-BBFE-5C434568F6F2}" destId="{7CA86331-5E04-4880-AED0-503E047CD9BB}" srcOrd="7" destOrd="0" presId="urn:microsoft.com/office/officeart/2009/3/layout/CircleRelationship"/>
    <dgm:cxn modelId="{60879836-5A97-457E-8E75-7C578BA4D5F4}" type="presParOf" srcId="{D8EC8A77-C24F-4D93-BBFE-5C434568F6F2}" destId="{D4A3AAC6-86D5-4C07-8521-B5E3A5509888}" srcOrd="8" destOrd="0" presId="urn:microsoft.com/office/officeart/2009/3/layout/CircleRelationship"/>
    <dgm:cxn modelId="{E15DB335-70EE-47E7-B118-C0E8BA95B7B6}" type="presParOf" srcId="{D4A3AAC6-86D5-4C07-8521-B5E3A5509888}" destId="{77C65446-8F4C-4FF9-90D0-7148E8FD2118}" srcOrd="0" destOrd="0" presId="urn:microsoft.com/office/officeart/2009/3/layout/CircleRelationship"/>
    <dgm:cxn modelId="{9596D79A-C0F1-412C-A3A8-BFF3BA25C691}" type="presParOf" srcId="{D8EC8A77-C24F-4D93-BBFE-5C434568F6F2}" destId="{4F1E5F59-9A39-42FD-8B83-F8B1843CF0CD}" srcOrd="9" destOrd="0" presId="urn:microsoft.com/office/officeart/2009/3/layout/CircleRelationship"/>
    <dgm:cxn modelId="{2895718D-2E01-4348-951F-FBA987C3D803}" type="presParOf" srcId="{4F1E5F59-9A39-42FD-8B83-F8B1843CF0CD}" destId="{A9C2050A-D44F-43A0-BBAB-FFBA33F9FC9E}" srcOrd="0" destOrd="0" presId="urn:microsoft.com/office/officeart/2009/3/layout/CircleRelationship"/>
    <dgm:cxn modelId="{6587519C-4F46-43BF-9199-1592760B3F75}" type="presParOf" srcId="{D8EC8A77-C24F-4D93-BBFE-5C434568F6F2}" destId="{BA2067EB-4AFF-455A-A95A-8FB9411E328F}" srcOrd="10" destOrd="0" presId="urn:microsoft.com/office/officeart/2009/3/layout/CircleRelationship"/>
    <dgm:cxn modelId="{242110E0-C084-4E9C-B8A1-BF5541556DAA}" type="presParOf" srcId="{D8EC8A77-C24F-4D93-BBFE-5C434568F6F2}" destId="{0B9BA928-4860-41B5-9FA6-C87A5307EEE4}" srcOrd="11" destOrd="0" presId="urn:microsoft.com/office/officeart/2009/3/layout/CircleRelationship"/>
    <dgm:cxn modelId="{C9B348CC-087C-4C8B-848E-D2639E8A7F61}" type="presParOf" srcId="{0B9BA928-4860-41B5-9FA6-C87A5307EEE4}" destId="{CAC636FB-6812-421E-8528-0D80B789D966}" srcOrd="0" destOrd="0" presId="urn:microsoft.com/office/officeart/2009/3/layout/CircleRelationship"/>
    <dgm:cxn modelId="{4976048E-3280-45D9-85B4-D9BE648CB7D7}" type="presParOf" srcId="{D8EC8A77-C24F-4D93-BBFE-5C434568F6F2}" destId="{8B16A862-E04A-4B96-9B2C-39649CEFB27C}" srcOrd="12" destOrd="0" presId="urn:microsoft.com/office/officeart/2009/3/layout/CircleRelationship"/>
    <dgm:cxn modelId="{4BEDE7BD-1057-4836-B334-CAE76AEBD881}" type="presParOf" srcId="{8B16A862-E04A-4B96-9B2C-39649CEFB27C}" destId="{23AD4B1F-5F1F-4291-8255-5D9B5F3BFA7A}" srcOrd="0" destOrd="0" presId="urn:microsoft.com/office/officeart/2009/3/layout/CircleRelationship"/>
    <dgm:cxn modelId="{F019E92D-3A2F-40FA-827F-15556CE415AD}" type="presParOf" srcId="{D8EC8A77-C24F-4D93-BBFE-5C434568F6F2}" destId="{32D445E6-78D1-45A5-A17A-AAB157007F0E}" srcOrd="13" destOrd="0" presId="urn:microsoft.com/office/officeart/2009/3/layout/CircleRelationship"/>
    <dgm:cxn modelId="{153732C7-5B79-4207-B189-513F82B764FF}" type="presParOf" srcId="{32D445E6-78D1-45A5-A17A-AAB157007F0E}" destId="{AF08C55D-ABE7-457F-8D94-FF735B437459}" srcOrd="0" destOrd="0" presId="urn:microsoft.com/office/officeart/2009/3/layout/CircleRelationship"/>
    <dgm:cxn modelId="{ABCD3BD1-C793-4570-A2C5-078C2E6C752A}" type="presParOf" srcId="{D8EC8A77-C24F-4D93-BBFE-5C434568F6F2}" destId="{490320DC-EB13-428B-92D0-7293F51ED014}" srcOrd="14" destOrd="0" presId="urn:microsoft.com/office/officeart/2009/3/layout/CircleRelationship"/>
    <dgm:cxn modelId="{80DA59C0-A763-4257-A5CF-2106B06FFB23}" type="presParOf" srcId="{D8EC8A77-C24F-4D93-BBFE-5C434568F6F2}" destId="{57F4E0F9-AC00-4BAC-98E2-4998F4C6BD3B}" srcOrd="15" destOrd="0" presId="urn:microsoft.com/office/officeart/2009/3/layout/CircleRelationship"/>
    <dgm:cxn modelId="{56C4116C-2CE1-4547-97D0-B3893903C9EC}" type="presParOf" srcId="{57F4E0F9-AC00-4BAC-98E2-4998F4C6BD3B}" destId="{5A89B26A-0A07-44AC-A62C-561B1EB15170}" srcOrd="0" destOrd="0" presId="urn:microsoft.com/office/officeart/2009/3/layout/CircleRelationship"/>
    <dgm:cxn modelId="{9B14780F-515A-4F0B-93FD-9A6CB1460D3D}" type="presParOf" srcId="{D8EC8A77-C24F-4D93-BBFE-5C434568F6F2}" destId="{3FC788DB-E733-4085-ABE2-82CA08598F1F}" srcOrd="16" destOrd="0" presId="urn:microsoft.com/office/officeart/2009/3/layout/CircleRelationship"/>
    <dgm:cxn modelId="{F0ED4299-C151-4503-B28F-A989A02C3843}" type="presParOf" srcId="{D8EC8A77-C24F-4D93-BBFE-5C434568F6F2}" destId="{C67383A9-4C2B-4D66-9D1C-A7910BA04478}" srcOrd="17" destOrd="0" presId="urn:microsoft.com/office/officeart/2009/3/layout/CircleRelationship"/>
    <dgm:cxn modelId="{11062A57-C9F3-4A97-B9F0-374B7C5BD5CD}" type="presParOf" srcId="{C67383A9-4C2B-4D66-9D1C-A7910BA04478}" destId="{EC9889C3-DDE3-48A4-AD4C-FF3361C7518E}" srcOrd="0" destOrd="0" presId="urn:microsoft.com/office/officeart/2009/3/layout/CircleRelationship"/>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5EF244-39D3-4A8F-BB98-536F3FF3BA8A}">
      <dsp:nvSpPr>
        <dsp:cNvPr id="0" name=""/>
        <dsp:cNvSpPr/>
      </dsp:nvSpPr>
      <dsp:spPr>
        <a:xfrm>
          <a:off x="1" y="1293908"/>
          <a:ext cx="7632844" cy="3962675"/>
        </a:xfrm>
        <a:prstGeom prst="rightArrow">
          <a:avLst/>
        </a:prstGeom>
        <a:solidFill>
          <a:srgbClr val="9FB8CD">
            <a:tint val="40000"/>
            <a:hueOff val="0"/>
            <a:satOff val="0"/>
            <a:lumOff val="0"/>
            <a:alphaOff val="0"/>
          </a:srgbClr>
        </a:solidFill>
        <a:ln>
          <a:noFill/>
        </a:ln>
        <a:effectLst>
          <a:outerShdw blurRad="38100" dist="25400" dir="5400000" rotWithShape="0">
            <a:srgbClr val="000000">
              <a:alpha val="40000"/>
            </a:srgbClr>
          </a:outerShdw>
        </a:effectLst>
      </dsp:spPr>
      <dsp:style>
        <a:lnRef idx="0">
          <a:scrgbClr r="0" g="0" b="0"/>
        </a:lnRef>
        <a:fillRef idx="1">
          <a:scrgbClr r="0" g="0" b="0"/>
        </a:fillRef>
        <a:effectRef idx="1">
          <a:scrgbClr r="0" g="0" b="0"/>
        </a:effectRef>
        <a:fontRef idx="minor"/>
      </dsp:style>
    </dsp:sp>
    <dsp:sp modelId="{4A54F2B1-04EC-4DAA-A31D-B6E09136531F}">
      <dsp:nvSpPr>
        <dsp:cNvPr id="0" name=""/>
        <dsp:cNvSpPr/>
      </dsp:nvSpPr>
      <dsp:spPr>
        <a:xfrm>
          <a:off x="0" y="717933"/>
          <a:ext cx="1550422" cy="2369899"/>
        </a:xfrm>
        <a:prstGeom prst="roundRect">
          <a:avLst/>
        </a:prstGeom>
        <a:gradFill rotWithShape="0">
          <a:gsLst>
            <a:gs pos="0">
              <a:srgbClr val="9FB8CD">
                <a:hueOff val="0"/>
                <a:satOff val="0"/>
                <a:lumOff val="0"/>
                <a:alphaOff val="0"/>
                <a:tint val="45000"/>
                <a:satMod val="200000"/>
              </a:srgbClr>
            </a:gs>
            <a:gs pos="30000">
              <a:srgbClr val="9FB8CD">
                <a:hueOff val="0"/>
                <a:satOff val="0"/>
                <a:lumOff val="0"/>
                <a:alphaOff val="0"/>
                <a:tint val="61000"/>
                <a:satMod val="200000"/>
              </a:srgbClr>
            </a:gs>
            <a:gs pos="45000">
              <a:srgbClr val="9FB8CD">
                <a:hueOff val="0"/>
                <a:satOff val="0"/>
                <a:lumOff val="0"/>
                <a:alphaOff val="0"/>
                <a:tint val="66000"/>
                <a:satMod val="200000"/>
              </a:srgbClr>
            </a:gs>
            <a:gs pos="55000">
              <a:srgbClr val="9FB8CD">
                <a:hueOff val="0"/>
                <a:satOff val="0"/>
                <a:lumOff val="0"/>
                <a:alphaOff val="0"/>
                <a:tint val="66000"/>
                <a:satMod val="200000"/>
              </a:srgbClr>
            </a:gs>
            <a:gs pos="73000">
              <a:srgbClr val="9FB8CD">
                <a:hueOff val="0"/>
                <a:satOff val="0"/>
                <a:lumOff val="0"/>
                <a:alphaOff val="0"/>
                <a:tint val="61000"/>
                <a:satMod val="200000"/>
              </a:srgbClr>
            </a:gs>
            <a:gs pos="100000">
              <a:srgbClr val="9FB8CD">
                <a:hueOff val="0"/>
                <a:satOff val="0"/>
                <a:lumOff val="0"/>
                <a:alphaOff val="0"/>
                <a:tint val="45000"/>
                <a:satMod val="200000"/>
              </a:srgb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t" anchorCtr="0">
          <a:noAutofit/>
        </a:bodyPr>
        <a:lstStyle/>
        <a:p>
          <a:pPr marL="0" lvl="0" indent="0" algn="ctr" defTabSz="488950">
            <a:lnSpc>
              <a:spcPct val="90000"/>
            </a:lnSpc>
            <a:spcBef>
              <a:spcPct val="0"/>
            </a:spcBef>
            <a:spcAft>
              <a:spcPct val="35000"/>
            </a:spcAft>
            <a:buNone/>
          </a:pPr>
          <a:r>
            <a:rPr lang="fr-FR" sz="1100" b="0" u="sng" kern="1200" dirty="0">
              <a:solidFill>
                <a:sysClr val="windowText" lastClr="000000"/>
              </a:solidFill>
              <a:latin typeface="Gill Sans MT"/>
              <a:ea typeface="+mn-ea"/>
              <a:cs typeface="+mn-cs"/>
            </a:rPr>
            <a:t>PAC</a:t>
          </a:r>
          <a:endParaRPr lang="fr-FR" sz="1100" b="0" kern="1200" dirty="0">
            <a:solidFill>
              <a:sysClr val="windowText" lastClr="000000"/>
            </a:solidFill>
            <a:latin typeface="Gill Sans MT"/>
            <a:ea typeface="+mn-ea"/>
            <a:cs typeface="+mn-cs"/>
          </a:endParaRPr>
        </a:p>
        <a:p>
          <a:pPr marL="0" lvl="0" indent="0" algn="ctr" defTabSz="488950">
            <a:lnSpc>
              <a:spcPct val="90000"/>
            </a:lnSpc>
            <a:spcBef>
              <a:spcPct val="0"/>
            </a:spcBef>
            <a:spcAft>
              <a:spcPct val="35000"/>
            </a:spcAft>
            <a:buNone/>
          </a:pPr>
          <a:endParaRPr lang="fr-FR" sz="1100" b="0" kern="1200" dirty="0">
            <a:solidFill>
              <a:sysClr val="windowText" lastClr="000000"/>
            </a:solidFill>
            <a:latin typeface="Gill Sans MT"/>
            <a:ea typeface="+mn-ea"/>
            <a:cs typeface="+mn-cs"/>
          </a:endParaRPr>
        </a:p>
        <a:p>
          <a:pPr marL="0" lvl="0" indent="0" algn="ctr" defTabSz="488950">
            <a:lnSpc>
              <a:spcPct val="90000"/>
            </a:lnSpc>
            <a:spcBef>
              <a:spcPct val="0"/>
            </a:spcBef>
            <a:spcAft>
              <a:spcPct val="35000"/>
            </a:spcAft>
            <a:buNone/>
          </a:pPr>
          <a:r>
            <a:rPr lang="fr-FR" sz="1100" b="0" kern="1200" dirty="0">
              <a:solidFill>
                <a:sysClr val="windowText" lastClr="000000"/>
              </a:solidFill>
              <a:latin typeface="Gill Sans MT"/>
              <a:ea typeface="+mn-ea"/>
              <a:cs typeface="+mn-cs"/>
            </a:rPr>
            <a:t>Dépôt de la demande</a:t>
          </a:r>
        </a:p>
        <a:p>
          <a:pPr marL="0" lvl="0" indent="0" algn="ctr" defTabSz="488950">
            <a:lnSpc>
              <a:spcPct val="90000"/>
            </a:lnSpc>
            <a:spcBef>
              <a:spcPct val="0"/>
            </a:spcBef>
            <a:spcAft>
              <a:spcPct val="35000"/>
            </a:spcAft>
            <a:buNone/>
          </a:pPr>
          <a:r>
            <a:rPr lang="fr-FR" sz="1100" b="0" kern="1200" dirty="0">
              <a:solidFill>
                <a:sysClr val="windowText" lastClr="000000"/>
              </a:solidFill>
              <a:latin typeface="Gill Sans MT"/>
              <a:ea typeface="+mn-ea"/>
              <a:cs typeface="+mn-cs"/>
            </a:rPr>
            <a:t>Réponses aux sollicitations / suivi du dossier</a:t>
          </a:r>
        </a:p>
        <a:p>
          <a:pPr marL="0" lvl="0" indent="0" algn="ctr" defTabSz="488950">
            <a:lnSpc>
              <a:spcPct val="90000"/>
            </a:lnSpc>
            <a:spcBef>
              <a:spcPct val="0"/>
            </a:spcBef>
            <a:spcAft>
              <a:spcPct val="35000"/>
            </a:spcAft>
            <a:buNone/>
          </a:pPr>
          <a:endParaRPr lang="fr-FR" sz="1100" b="0" kern="1200" dirty="0">
            <a:solidFill>
              <a:sysClr val="windowText" lastClr="000000"/>
            </a:solidFill>
            <a:latin typeface="Gill Sans MT"/>
            <a:ea typeface="+mn-ea"/>
            <a:cs typeface="+mn-cs"/>
          </a:endParaRPr>
        </a:p>
        <a:p>
          <a:pPr marL="0" lvl="0" indent="0" algn="ctr" defTabSz="488950">
            <a:lnSpc>
              <a:spcPct val="90000"/>
            </a:lnSpc>
            <a:spcBef>
              <a:spcPct val="0"/>
            </a:spcBef>
            <a:spcAft>
              <a:spcPct val="35000"/>
            </a:spcAft>
            <a:buNone/>
          </a:pPr>
          <a:r>
            <a:rPr lang="fr-FR" sz="1100" b="0" kern="1200" dirty="0">
              <a:solidFill>
                <a:sysClr val="windowText" lastClr="000000"/>
              </a:solidFill>
              <a:latin typeface="Gill Sans MT"/>
              <a:ea typeface="+mn-ea"/>
              <a:cs typeface="+mn-cs"/>
            </a:rPr>
            <a:t>Numérisation </a:t>
          </a:r>
        </a:p>
        <a:p>
          <a:pPr marL="0" lvl="0" indent="0" algn="l" defTabSz="488950">
            <a:lnSpc>
              <a:spcPct val="90000"/>
            </a:lnSpc>
            <a:spcBef>
              <a:spcPct val="0"/>
            </a:spcBef>
            <a:spcAft>
              <a:spcPct val="35000"/>
            </a:spcAft>
            <a:buNone/>
          </a:pPr>
          <a:endParaRPr lang="fr-FR" sz="1100" kern="1200" dirty="0">
            <a:solidFill>
              <a:sysClr val="windowText" lastClr="000000"/>
            </a:solidFill>
            <a:latin typeface="Gill Sans MT"/>
            <a:ea typeface="+mn-ea"/>
            <a:cs typeface="+mn-cs"/>
          </a:endParaRPr>
        </a:p>
      </dsp:txBody>
      <dsp:txXfrm>
        <a:off x="75685" y="793618"/>
        <a:ext cx="1399052" cy="2218529"/>
      </dsp:txXfrm>
    </dsp:sp>
    <dsp:sp modelId="{AD3EA547-B0A2-49EA-AE0E-7F43C85890E0}">
      <dsp:nvSpPr>
        <dsp:cNvPr id="0" name=""/>
        <dsp:cNvSpPr/>
      </dsp:nvSpPr>
      <dsp:spPr>
        <a:xfrm>
          <a:off x="1629979" y="697138"/>
          <a:ext cx="1550422" cy="2469059"/>
        </a:xfrm>
        <a:prstGeom prst="roundRect">
          <a:avLst/>
        </a:prstGeom>
        <a:solidFill>
          <a:srgbClr val="FFFFCC"/>
        </a:soli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t" anchorCtr="0">
          <a:noAutofit/>
        </a:bodyPr>
        <a:lstStyle/>
        <a:p>
          <a:pPr marL="0" lvl="0" indent="0" algn="ctr" defTabSz="622300">
            <a:lnSpc>
              <a:spcPct val="90000"/>
            </a:lnSpc>
            <a:spcBef>
              <a:spcPct val="0"/>
            </a:spcBef>
            <a:spcAft>
              <a:spcPct val="35000"/>
            </a:spcAft>
            <a:buNone/>
          </a:pPr>
          <a:r>
            <a:rPr lang="fr-FR" sz="1400" u="sng" kern="1200" dirty="0">
              <a:solidFill>
                <a:sysClr val="windowText" lastClr="000000"/>
              </a:solidFill>
              <a:latin typeface="Gill Sans MT"/>
              <a:ea typeface="+mn-ea"/>
              <a:cs typeface="+mn-cs"/>
            </a:rPr>
            <a:t>PID</a:t>
          </a:r>
        </a:p>
        <a:p>
          <a:pPr marL="0" lvl="0" indent="0" algn="ctr" defTabSz="622300">
            <a:lnSpc>
              <a:spcPct val="90000"/>
            </a:lnSpc>
            <a:spcBef>
              <a:spcPct val="0"/>
            </a:spcBef>
            <a:spcAft>
              <a:spcPct val="35000"/>
            </a:spcAft>
            <a:buNone/>
          </a:pPr>
          <a:r>
            <a:rPr lang="fr-FR" sz="1400" kern="1200" dirty="0">
              <a:solidFill>
                <a:sysClr val="windowText" lastClr="000000"/>
              </a:solidFill>
              <a:latin typeface="Gill Sans MT"/>
              <a:ea typeface="+mn-ea"/>
              <a:cs typeface="+mn-cs"/>
            </a:rPr>
            <a:t>Enregistrement des demandes et envoi de l’accusé de réception </a:t>
          </a:r>
        </a:p>
        <a:p>
          <a:pPr marL="0" lvl="0" indent="0" algn="ctr" defTabSz="622300">
            <a:lnSpc>
              <a:spcPct val="90000"/>
            </a:lnSpc>
            <a:spcBef>
              <a:spcPct val="0"/>
            </a:spcBef>
            <a:spcAft>
              <a:spcPct val="35000"/>
            </a:spcAft>
            <a:buNone/>
          </a:pPr>
          <a:r>
            <a:rPr lang="fr-FR" sz="1400" kern="1200" dirty="0">
              <a:solidFill>
                <a:sysClr val="windowText" lastClr="000000"/>
              </a:solidFill>
              <a:latin typeface="Gill Sans MT"/>
              <a:ea typeface="+mn-ea"/>
              <a:cs typeface="+mn-cs"/>
            </a:rPr>
            <a:t>Vérification de la recevabilité administrative </a:t>
          </a:r>
        </a:p>
      </dsp:txBody>
      <dsp:txXfrm>
        <a:off x="1705664" y="772823"/>
        <a:ext cx="1399052" cy="2317689"/>
      </dsp:txXfrm>
    </dsp:sp>
    <dsp:sp modelId="{F01AA36D-0FBF-4C9B-A6A1-8B48EEB38B62}">
      <dsp:nvSpPr>
        <dsp:cNvPr id="0" name=""/>
        <dsp:cNvSpPr/>
      </dsp:nvSpPr>
      <dsp:spPr>
        <a:xfrm>
          <a:off x="3257923" y="743386"/>
          <a:ext cx="1578732" cy="2376564"/>
        </a:xfrm>
        <a:prstGeom prst="roundRect">
          <a:avLst/>
        </a:prstGeom>
        <a:solidFill>
          <a:srgbClr val="92D050"/>
        </a:soli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t" anchorCtr="0">
          <a:noAutofit/>
        </a:bodyPr>
        <a:lstStyle/>
        <a:p>
          <a:pPr marL="0" lvl="0" indent="0" algn="ctr" defTabSz="622300">
            <a:lnSpc>
              <a:spcPct val="90000"/>
            </a:lnSpc>
            <a:spcBef>
              <a:spcPct val="0"/>
            </a:spcBef>
            <a:spcAft>
              <a:spcPct val="35000"/>
            </a:spcAft>
            <a:buNone/>
          </a:pPr>
          <a:r>
            <a:rPr lang="fr-FR" sz="1400" u="sng" kern="1200" dirty="0">
              <a:solidFill>
                <a:sysClr val="windowText" lastClr="000000"/>
              </a:solidFill>
              <a:latin typeface="Gill Sans MT"/>
              <a:ea typeface="+mn-ea"/>
              <a:cs typeface="+mn-cs"/>
            </a:rPr>
            <a:t>PE</a:t>
          </a:r>
        </a:p>
        <a:p>
          <a:pPr marL="0" lvl="0" indent="0" algn="ctr" defTabSz="622300">
            <a:lnSpc>
              <a:spcPct val="90000"/>
            </a:lnSpc>
            <a:spcBef>
              <a:spcPct val="0"/>
            </a:spcBef>
            <a:spcAft>
              <a:spcPct val="35000"/>
            </a:spcAft>
            <a:buNone/>
          </a:pPr>
          <a:endParaRPr lang="fr-FR" sz="1400" kern="1200" dirty="0">
            <a:solidFill>
              <a:sysClr val="windowText" lastClr="000000"/>
            </a:solidFill>
            <a:latin typeface="Gill Sans MT"/>
            <a:ea typeface="+mn-ea"/>
            <a:cs typeface="+mn-cs"/>
          </a:endParaRPr>
        </a:p>
        <a:p>
          <a:pPr marL="0" lvl="0" indent="0" algn="ctr" defTabSz="622300">
            <a:lnSpc>
              <a:spcPct val="90000"/>
            </a:lnSpc>
            <a:spcBef>
              <a:spcPct val="0"/>
            </a:spcBef>
            <a:spcAft>
              <a:spcPct val="35000"/>
            </a:spcAft>
            <a:buNone/>
          </a:pPr>
          <a:r>
            <a:rPr lang="fr-FR" sz="1400" kern="1200" dirty="0">
              <a:solidFill>
                <a:sysClr val="windowText" lastClr="000000"/>
              </a:solidFill>
              <a:latin typeface="Gill Sans MT"/>
              <a:ea typeface="+mn-ea"/>
              <a:cs typeface="+mn-cs"/>
            </a:rPr>
            <a:t>Evaluation des demandes</a:t>
          </a:r>
        </a:p>
      </dsp:txBody>
      <dsp:txXfrm>
        <a:off x="3334990" y="820453"/>
        <a:ext cx="1424598" cy="2222430"/>
      </dsp:txXfrm>
    </dsp:sp>
    <dsp:sp modelId="{E00B5A11-C02B-406B-AE72-F905231AEACA}">
      <dsp:nvSpPr>
        <dsp:cNvPr id="0" name=""/>
        <dsp:cNvSpPr/>
      </dsp:nvSpPr>
      <dsp:spPr>
        <a:xfrm>
          <a:off x="4898566" y="700681"/>
          <a:ext cx="1088690" cy="2486027"/>
        </a:xfrm>
        <a:prstGeom prst="roundRect">
          <a:avLst/>
        </a:prstGeom>
        <a:gradFill rotWithShape="0">
          <a:gsLst>
            <a:gs pos="0">
              <a:srgbClr val="8E736A">
                <a:hueOff val="0"/>
                <a:satOff val="0"/>
                <a:lumOff val="0"/>
                <a:alphaOff val="0"/>
                <a:tint val="45000"/>
                <a:satMod val="200000"/>
              </a:srgbClr>
            </a:gs>
            <a:gs pos="30000">
              <a:srgbClr val="8E736A">
                <a:hueOff val="0"/>
                <a:satOff val="0"/>
                <a:lumOff val="0"/>
                <a:alphaOff val="0"/>
                <a:tint val="61000"/>
                <a:satMod val="200000"/>
              </a:srgbClr>
            </a:gs>
            <a:gs pos="45000">
              <a:srgbClr val="8E736A">
                <a:hueOff val="0"/>
                <a:satOff val="0"/>
                <a:lumOff val="0"/>
                <a:alphaOff val="0"/>
                <a:tint val="66000"/>
                <a:satMod val="200000"/>
              </a:srgbClr>
            </a:gs>
            <a:gs pos="55000">
              <a:srgbClr val="8E736A">
                <a:hueOff val="0"/>
                <a:satOff val="0"/>
                <a:lumOff val="0"/>
                <a:alphaOff val="0"/>
                <a:tint val="66000"/>
                <a:satMod val="200000"/>
              </a:srgbClr>
            </a:gs>
            <a:gs pos="73000">
              <a:srgbClr val="8E736A">
                <a:hueOff val="0"/>
                <a:satOff val="0"/>
                <a:lumOff val="0"/>
                <a:alphaOff val="0"/>
                <a:tint val="61000"/>
                <a:satMod val="200000"/>
              </a:srgbClr>
            </a:gs>
            <a:gs pos="100000">
              <a:srgbClr val="8E736A">
                <a:hueOff val="0"/>
                <a:satOff val="0"/>
                <a:lumOff val="0"/>
                <a:alphaOff val="0"/>
                <a:tint val="45000"/>
                <a:satMod val="200000"/>
              </a:srgb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t" anchorCtr="0">
          <a:noAutofit/>
        </a:bodyPr>
        <a:lstStyle/>
        <a:p>
          <a:pPr marL="0" lvl="0" indent="0" algn="ctr" defTabSz="533400">
            <a:lnSpc>
              <a:spcPct val="90000"/>
            </a:lnSpc>
            <a:spcBef>
              <a:spcPct val="0"/>
            </a:spcBef>
            <a:spcAft>
              <a:spcPct val="35000"/>
            </a:spcAft>
            <a:buNone/>
          </a:pPr>
          <a:r>
            <a:rPr lang="fr-FR" sz="1200" i="1" u="sng" kern="1200" dirty="0">
              <a:solidFill>
                <a:sysClr val="windowText" lastClr="000000"/>
              </a:solidFill>
              <a:latin typeface="Gill Sans MT"/>
              <a:ea typeface="+mn-ea"/>
              <a:cs typeface="+mn-cs"/>
            </a:rPr>
            <a:t>CDAPH</a:t>
          </a:r>
        </a:p>
        <a:p>
          <a:pPr marL="0" lvl="0" indent="0" algn="ctr" defTabSz="533400">
            <a:lnSpc>
              <a:spcPct val="90000"/>
            </a:lnSpc>
            <a:spcBef>
              <a:spcPct val="0"/>
            </a:spcBef>
            <a:spcAft>
              <a:spcPct val="35000"/>
            </a:spcAft>
            <a:buNone/>
          </a:pPr>
          <a:endParaRPr lang="fr-FR" sz="900" kern="1200" dirty="0">
            <a:solidFill>
              <a:sysClr val="windowText" lastClr="000000"/>
            </a:solidFill>
            <a:latin typeface="Gill Sans MT"/>
            <a:ea typeface="+mn-ea"/>
            <a:cs typeface="+mn-cs"/>
          </a:endParaRPr>
        </a:p>
        <a:p>
          <a:pPr marL="0" lvl="0" indent="0" algn="ctr" defTabSz="533400">
            <a:lnSpc>
              <a:spcPct val="90000"/>
            </a:lnSpc>
            <a:spcBef>
              <a:spcPct val="0"/>
            </a:spcBef>
            <a:spcAft>
              <a:spcPct val="35000"/>
            </a:spcAft>
            <a:buNone/>
          </a:pPr>
          <a:r>
            <a:rPr lang="fr-FR" sz="1000" kern="1200" dirty="0">
              <a:solidFill>
                <a:sysClr val="windowText" lastClr="000000"/>
              </a:solidFill>
              <a:latin typeface="Gill Sans MT"/>
              <a:ea typeface="+mn-ea"/>
              <a:cs typeface="+mn-cs"/>
            </a:rPr>
            <a:t>Commission des droits et de l’autonomie des personnes handicapées</a:t>
          </a:r>
        </a:p>
        <a:p>
          <a:pPr marL="0" lvl="0" indent="0" algn="ctr" defTabSz="533400">
            <a:lnSpc>
              <a:spcPct val="90000"/>
            </a:lnSpc>
            <a:spcBef>
              <a:spcPct val="0"/>
            </a:spcBef>
            <a:spcAft>
              <a:spcPct val="35000"/>
            </a:spcAft>
            <a:buNone/>
          </a:pPr>
          <a:endParaRPr lang="fr-FR" sz="1000" kern="1200" dirty="0">
            <a:solidFill>
              <a:sysClr val="windowText" lastClr="000000"/>
            </a:solidFill>
            <a:latin typeface="Gill Sans MT"/>
            <a:ea typeface="+mn-ea"/>
            <a:cs typeface="+mn-cs"/>
          </a:endParaRPr>
        </a:p>
      </dsp:txBody>
      <dsp:txXfrm>
        <a:off x="4951711" y="753826"/>
        <a:ext cx="982400" cy="2379737"/>
      </dsp:txXfrm>
    </dsp:sp>
    <dsp:sp modelId="{5E817762-7BA4-4714-8091-556250FB15D5}">
      <dsp:nvSpPr>
        <dsp:cNvPr id="0" name=""/>
        <dsp:cNvSpPr/>
      </dsp:nvSpPr>
      <dsp:spPr>
        <a:xfrm>
          <a:off x="6082425" y="705791"/>
          <a:ext cx="1550422" cy="2544354"/>
        </a:xfrm>
        <a:prstGeom prst="roundRect">
          <a:avLst/>
        </a:prstGeom>
        <a:solidFill>
          <a:srgbClr val="FFFFCC"/>
        </a:soli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t"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fr-FR" sz="1400" u="sng" kern="1200" dirty="0">
              <a:solidFill>
                <a:sysClr val="windowText" lastClr="000000"/>
              </a:solidFill>
              <a:latin typeface="Gill Sans MT"/>
              <a:ea typeface="+mn-ea"/>
              <a:cs typeface="+mn-cs"/>
            </a:rPr>
            <a:t>PID</a:t>
          </a:r>
        </a:p>
        <a:p>
          <a:pPr marL="0" marR="0" lvl="0" indent="0" algn="ctr" defTabSz="914400" eaLnBrk="1" fontAlgn="auto" latinLnBrk="0" hangingPunct="1">
            <a:lnSpc>
              <a:spcPct val="100000"/>
            </a:lnSpc>
            <a:spcBef>
              <a:spcPct val="0"/>
            </a:spcBef>
            <a:spcAft>
              <a:spcPts val="0"/>
            </a:spcAft>
            <a:buClrTx/>
            <a:buSzTx/>
            <a:buFontTx/>
            <a:buNone/>
            <a:tabLst/>
            <a:defRPr/>
          </a:pPr>
          <a:endParaRPr lang="fr-FR" sz="1400" kern="1200" dirty="0">
            <a:solidFill>
              <a:sysClr val="windowText" lastClr="000000"/>
            </a:solidFill>
            <a:latin typeface="Gill Sans MT"/>
            <a:ea typeface="+mn-ea"/>
            <a:cs typeface="+mn-cs"/>
          </a:endParaRPr>
        </a:p>
        <a:p>
          <a:pPr marL="0" marR="0" lvl="0" indent="0" algn="ctr" defTabSz="914400" eaLnBrk="1" fontAlgn="auto" latinLnBrk="0" hangingPunct="1">
            <a:lnSpc>
              <a:spcPct val="100000"/>
            </a:lnSpc>
            <a:spcBef>
              <a:spcPct val="0"/>
            </a:spcBef>
            <a:spcAft>
              <a:spcPts val="0"/>
            </a:spcAft>
            <a:buClrTx/>
            <a:buSzTx/>
            <a:buFontTx/>
            <a:buNone/>
            <a:tabLst/>
            <a:defRPr/>
          </a:pPr>
          <a:r>
            <a:rPr lang="fr-FR" sz="1400" kern="1200" dirty="0">
              <a:solidFill>
                <a:sysClr val="windowText" lastClr="000000"/>
              </a:solidFill>
              <a:latin typeface="Gill Sans MT"/>
              <a:ea typeface="+mn-ea"/>
              <a:cs typeface="+mn-cs"/>
            </a:rPr>
            <a:t>Envoi des notification</a:t>
          </a:r>
        </a:p>
        <a:p>
          <a:pPr marL="0" marR="0" lvl="0" indent="0" algn="ctr" defTabSz="914400" eaLnBrk="1" fontAlgn="auto" latinLnBrk="0" hangingPunct="1">
            <a:lnSpc>
              <a:spcPct val="100000"/>
            </a:lnSpc>
            <a:spcBef>
              <a:spcPct val="0"/>
            </a:spcBef>
            <a:spcAft>
              <a:spcPts val="0"/>
            </a:spcAft>
            <a:buClrTx/>
            <a:buSzTx/>
            <a:buFontTx/>
            <a:buNone/>
            <a:tabLst/>
            <a:defRPr/>
          </a:pPr>
          <a:endParaRPr lang="fr-FR" sz="1400" kern="1200" dirty="0">
            <a:solidFill>
              <a:sysClr val="windowText" lastClr="000000"/>
            </a:solidFill>
            <a:latin typeface="Gill Sans MT"/>
            <a:ea typeface="+mn-ea"/>
            <a:cs typeface="+mn-cs"/>
          </a:endParaRPr>
        </a:p>
        <a:p>
          <a:pPr marL="0" marR="0" lvl="0" indent="0" algn="ctr" defTabSz="914400" eaLnBrk="1" fontAlgn="auto" latinLnBrk="0" hangingPunct="1">
            <a:lnSpc>
              <a:spcPct val="100000"/>
            </a:lnSpc>
            <a:spcBef>
              <a:spcPct val="0"/>
            </a:spcBef>
            <a:spcAft>
              <a:spcPts val="0"/>
            </a:spcAft>
            <a:buClrTx/>
            <a:buSzTx/>
            <a:buFontTx/>
            <a:buNone/>
            <a:tabLst/>
            <a:defRPr/>
          </a:pPr>
          <a:r>
            <a:rPr lang="fr-FR" sz="1400" kern="1200" dirty="0">
              <a:solidFill>
                <a:sysClr val="windowText" lastClr="000000"/>
              </a:solidFill>
              <a:latin typeface="Gill Sans MT"/>
              <a:ea typeface="+mn-ea"/>
              <a:cs typeface="+mn-cs"/>
            </a:rPr>
            <a:t>Enregistrement des recours</a:t>
          </a:r>
        </a:p>
        <a:p>
          <a:pPr lvl="0" algn="ctr" defTabSz="711200">
            <a:lnSpc>
              <a:spcPct val="90000"/>
            </a:lnSpc>
            <a:spcBef>
              <a:spcPct val="0"/>
            </a:spcBef>
            <a:spcAft>
              <a:spcPct val="35000"/>
            </a:spcAft>
            <a:buNone/>
          </a:pPr>
          <a:endParaRPr lang="fr-FR" sz="1400" kern="1200" dirty="0">
            <a:solidFill>
              <a:sysClr val="windowText" lastClr="000000"/>
            </a:solidFill>
            <a:latin typeface="Gill Sans MT"/>
            <a:ea typeface="+mn-ea"/>
            <a:cs typeface="+mn-cs"/>
          </a:endParaRPr>
        </a:p>
      </dsp:txBody>
      <dsp:txXfrm>
        <a:off x="6158110" y="781476"/>
        <a:ext cx="1399052" cy="23929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C9D2F5-11D3-40DA-8C07-5D2B992680EC}">
      <dsp:nvSpPr>
        <dsp:cNvPr id="0" name=""/>
        <dsp:cNvSpPr/>
      </dsp:nvSpPr>
      <dsp:spPr>
        <a:xfrm>
          <a:off x="1427130" y="-43458"/>
          <a:ext cx="3211523" cy="321169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fr-FR" sz="3000" b="1" i="0" u="sng" kern="1200" dirty="0">
              <a:effectLst>
                <a:outerShdw blurRad="38100" dist="38100" dir="2700000" algn="tl">
                  <a:srgbClr val="000000">
                    <a:alpha val="43137"/>
                  </a:srgbClr>
                </a:outerShdw>
              </a:effectLst>
            </a:rPr>
            <a:t>Equipe d’évaluation</a:t>
          </a:r>
        </a:p>
      </dsp:txBody>
      <dsp:txXfrm>
        <a:off x="1897447" y="426884"/>
        <a:ext cx="2270889" cy="2271012"/>
      </dsp:txXfrm>
    </dsp:sp>
    <dsp:sp modelId="{FA080211-A383-483D-A29A-0EA8FBBEA6FF}">
      <dsp:nvSpPr>
        <dsp:cNvPr id="0" name=""/>
        <dsp:cNvSpPr/>
      </dsp:nvSpPr>
      <dsp:spPr>
        <a:xfrm>
          <a:off x="3312476" y="-227684"/>
          <a:ext cx="357055" cy="357440"/>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04A7C2-6D54-4745-8054-31A61ED1E8AD}">
      <dsp:nvSpPr>
        <dsp:cNvPr id="0" name=""/>
        <dsp:cNvSpPr/>
      </dsp:nvSpPr>
      <dsp:spPr>
        <a:xfrm>
          <a:off x="2467269" y="2892016"/>
          <a:ext cx="258898" cy="258737"/>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C58137-70C7-4EB4-8FFB-C2BBE39DCA55}">
      <dsp:nvSpPr>
        <dsp:cNvPr id="0" name=""/>
        <dsp:cNvSpPr/>
      </dsp:nvSpPr>
      <dsp:spPr>
        <a:xfrm>
          <a:off x="4898145" y="1222202"/>
          <a:ext cx="258898" cy="258737"/>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D98C88F-22F3-437F-84C8-A9D0D6DD1062}">
      <dsp:nvSpPr>
        <dsp:cNvPr id="0" name=""/>
        <dsp:cNvSpPr/>
      </dsp:nvSpPr>
      <dsp:spPr>
        <a:xfrm>
          <a:off x="3660968" y="3167044"/>
          <a:ext cx="357055" cy="357440"/>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71CA84-4D9C-428D-86D5-047DEB6C539F}">
      <dsp:nvSpPr>
        <dsp:cNvPr id="0" name=""/>
        <dsp:cNvSpPr/>
      </dsp:nvSpPr>
      <dsp:spPr>
        <a:xfrm>
          <a:off x="2539734" y="279727"/>
          <a:ext cx="258898" cy="258737"/>
        </a:xfrm>
        <a:prstGeom prst="ellipse">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69AAC5-4D49-469B-836F-F6000F4074BD}">
      <dsp:nvSpPr>
        <dsp:cNvPr id="0" name=""/>
        <dsp:cNvSpPr/>
      </dsp:nvSpPr>
      <dsp:spPr>
        <a:xfrm>
          <a:off x="1724831" y="1761238"/>
          <a:ext cx="258898" cy="258737"/>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A86331-5E04-4880-AED0-503E047CD9BB}">
      <dsp:nvSpPr>
        <dsp:cNvPr id="0" name=""/>
        <dsp:cNvSpPr/>
      </dsp:nvSpPr>
      <dsp:spPr>
        <a:xfrm>
          <a:off x="-273689" y="0"/>
          <a:ext cx="2804661" cy="1902171"/>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kern="1200" dirty="0"/>
            <a:t>1,2 ETP Infirmières</a:t>
          </a:r>
        </a:p>
      </dsp:txBody>
      <dsp:txXfrm>
        <a:off x="137044" y="278566"/>
        <a:ext cx="1983195" cy="1345039"/>
      </dsp:txXfrm>
    </dsp:sp>
    <dsp:sp modelId="{77C65446-8F4C-4FF9-90D0-7148E8FD2118}">
      <dsp:nvSpPr>
        <dsp:cNvPr id="0" name=""/>
        <dsp:cNvSpPr/>
      </dsp:nvSpPr>
      <dsp:spPr>
        <a:xfrm>
          <a:off x="2951468" y="291227"/>
          <a:ext cx="357055" cy="357440"/>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9C2050A-D44F-43A0-BBAB-FFBA33F9FC9E}">
      <dsp:nvSpPr>
        <dsp:cNvPr id="0" name=""/>
        <dsp:cNvSpPr/>
      </dsp:nvSpPr>
      <dsp:spPr>
        <a:xfrm>
          <a:off x="598986" y="2186238"/>
          <a:ext cx="645598" cy="645885"/>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A2067EB-4AFF-455A-A95A-8FB9411E328F}">
      <dsp:nvSpPr>
        <dsp:cNvPr id="0" name=""/>
        <dsp:cNvSpPr/>
      </dsp:nvSpPr>
      <dsp:spPr>
        <a:xfrm>
          <a:off x="3781988" y="-338307"/>
          <a:ext cx="3280180" cy="2223103"/>
        </a:xfrm>
        <a:prstGeom prst="ellipse">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kern="1200" dirty="0"/>
            <a:t>4,8 ETP Ergothérapeutes</a:t>
          </a:r>
        </a:p>
      </dsp:txBody>
      <dsp:txXfrm>
        <a:off x="4262359" y="-12741"/>
        <a:ext cx="2319438" cy="1571971"/>
      </dsp:txXfrm>
    </dsp:sp>
    <dsp:sp modelId="{CAC636FB-6812-421E-8528-0D80B789D966}">
      <dsp:nvSpPr>
        <dsp:cNvPr id="0" name=""/>
        <dsp:cNvSpPr/>
      </dsp:nvSpPr>
      <dsp:spPr>
        <a:xfrm>
          <a:off x="4076345" y="1354537"/>
          <a:ext cx="357055" cy="357440"/>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AD4B1F-5F1F-4291-8255-5D9B5F3BFA7A}">
      <dsp:nvSpPr>
        <dsp:cNvPr id="0" name=""/>
        <dsp:cNvSpPr/>
      </dsp:nvSpPr>
      <dsp:spPr>
        <a:xfrm>
          <a:off x="353264" y="2954784"/>
          <a:ext cx="258898" cy="258737"/>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08C55D-ABE7-457F-8D94-FF735B437459}">
      <dsp:nvSpPr>
        <dsp:cNvPr id="0" name=""/>
        <dsp:cNvSpPr/>
      </dsp:nvSpPr>
      <dsp:spPr>
        <a:xfrm>
          <a:off x="3119688" y="2311013"/>
          <a:ext cx="258898" cy="258737"/>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0320DC-EB13-428B-92D0-7293F51ED014}">
      <dsp:nvSpPr>
        <dsp:cNvPr id="0" name=""/>
        <dsp:cNvSpPr/>
      </dsp:nvSpPr>
      <dsp:spPr>
        <a:xfrm>
          <a:off x="3855573" y="1649019"/>
          <a:ext cx="2804661" cy="1902171"/>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kern="1200" dirty="0"/>
            <a:t>3 ETP Psychologues</a:t>
          </a:r>
        </a:p>
      </dsp:txBody>
      <dsp:txXfrm>
        <a:off x="4266306" y="1927585"/>
        <a:ext cx="1983195" cy="1345039"/>
      </dsp:txXfrm>
    </dsp:sp>
    <dsp:sp modelId="{5A89B26A-0A07-44AC-A62C-561B1EB15170}">
      <dsp:nvSpPr>
        <dsp:cNvPr id="0" name=""/>
        <dsp:cNvSpPr/>
      </dsp:nvSpPr>
      <dsp:spPr>
        <a:xfrm>
          <a:off x="5621716" y="2016772"/>
          <a:ext cx="258898" cy="258737"/>
        </a:xfrm>
        <a:prstGeom prst="ellipse">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FC788DB-E733-4085-ABE2-82CA08598F1F}">
      <dsp:nvSpPr>
        <dsp:cNvPr id="0" name=""/>
        <dsp:cNvSpPr/>
      </dsp:nvSpPr>
      <dsp:spPr>
        <a:xfrm>
          <a:off x="875671" y="2329832"/>
          <a:ext cx="2994795" cy="2910562"/>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kern="1200" dirty="0"/>
            <a:t>1 ETP Assistante sociale et  1 ETP CESF</a:t>
          </a:r>
        </a:p>
      </dsp:txBody>
      <dsp:txXfrm>
        <a:off x="1314249" y="2756074"/>
        <a:ext cx="2117639" cy="2058078"/>
      </dsp:txXfrm>
    </dsp:sp>
    <dsp:sp modelId="{EC9889C3-DDE3-48A4-AD4C-FF3361C7518E}">
      <dsp:nvSpPr>
        <dsp:cNvPr id="0" name=""/>
        <dsp:cNvSpPr/>
      </dsp:nvSpPr>
      <dsp:spPr>
        <a:xfrm>
          <a:off x="3053578" y="3214000"/>
          <a:ext cx="258898" cy="258737"/>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9/3/layout/CircleRelationship">
  <dgm:title val=""/>
  <dgm:desc val=""/>
  <dgm:catLst>
    <dgm:cat type="relationship" pri="1500"/>
  </dgm:catLst>
  <dgm:samp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ampData>
  <dgm:style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tyleData>
  <dgm:clr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clrData>
  <dgm:layoutNode name="Name0">
    <dgm:varLst>
      <dgm:chMax val="1"/>
      <dgm:chPref val="1"/>
    </dgm:varLst>
    <dgm:shape xmlns:r="http://schemas.openxmlformats.org/officeDocument/2006/relationships" r:blip="">
      <dgm:adjLst/>
    </dgm:shape>
    <dgm:choose name="Name1">
      <dgm:if name="Name2" axis="ch ch" ptType="node node" func="cnt" op="equ" val="0">
        <dgm:alg type="composite">
          <dgm:param type="ar" val="0.98"/>
        </dgm:alg>
        <dgm:constrLst>
          <dgm:constr type="primFontSz" for="des" ptType="node" op="equ" val="65"/>
          <dgm:constr type="l" for="ch" forName="Parent" refType="w" fact="0"/>
          <dgm:constr type="t" for="ch" forName="Parent" refType="h" fact="0.039"/>
          <dgm:constr type="w" for="ch" forName="Parent" refType="w" fact="0.8734"/>
          <dgm:constr type="h" for="ch" forName="Parent" refType="h" fact="0.856"/>
          <dgm:constr type="l" for="ch" forName="Accent1" refType="w" fact="0.4984"/>
          <dgm:constr type="t" for="ch" forName="Accent1" refType="h" fact="0"/>
          <dgm:constr type="w" for="ch" forName="Accent1" refType="w" fact="0.0972"/>
          <dgm:constr type="h" for="ch" forName="Accent1" refType="h" fact="0.0952"/>
          <dgm:constr type="l" for="ch" forName="Accent2" refType="w" fact="0.2684"/>
          <dgm:constr type="t" for="ch" forName="Accent2" refType="h" fact="0.8314"/>
          <dgm:constr type="w" for="ch" forName="Accent2" refType="w" fact="0.0704"/>
          <dgm:constr type="h" for="ch" forName="Accent2" refType="h" fact="0.069"/>
          <dgm:constr type="l" for="ch" forName="Accent3" refType="w" fact="0.9296"/>
          <dgm:constr type="t" for="ch" forName="Accent3" refType="h" fact="0.3864"/>
          <dgm:constr type="w" for="ch" forName="Accent3" refType="w" fact="0.0704"/>
          <dgm:constr type="h" for="ch" forName="Accent3" refType="h" fact="0.069"/>
          <dgm:constr type="l" for="ch" forName="Accent4" refType="w" fact="0.5931"/>
          <dgm:constr type="t" for="ch" forName="Accent4" refType="h" fact="0.9048"/>
          <dgm:constr type="w" for="ch" forName="Accent4" refType="w" fact="0.0972"/>
          <dgm:constr type="h" for="ch" forName="Accent4" refType="h" fact="0.0952"/>
          <dgm:constr type="l" for="ch" forName="Accent5" refType="w" fact="0.2883"/>
          <dgm:constr type="t" for="ch" forName="Accent5" refType="h" fact="0.1353"/>
          <dgm:constr type="w" for="ch" forName="Accent5" refType="w" fact="0.0704"/>
          <dgm:constr type="h" for="ch" forName="Accent5" refType="h" fact="0.069"/>
          <dgm:constr type="l" for="ch" forName="Accent6" refType="w" fact="0.0666"/>
          <dgm:constr type="t" for="ch" forName="Accent6" refType="h" fact="0.53"/>
          <dgm:constr type="w" for="ch" forName="Accent6" refType="w" fact="0.0704"/>
          <dgm:constr type="h" for="ch" forName="Accent6" refType="h" fact="0.069"/>
        </dgm:constrLst>
      </dgm:if>
      <dgm:if name="Name3" axis="ch ch" ptType="node node" func="cnt" op="equ" val="1">
        <dgm:alg type="composite">
          <dgm:param type="ar" val="1.2476"/>
        </dgm:alg>
        <dgm:constrLst>
          <dgm:constr type="primFontSz" for="des" ptType="node" op="equ" val="65"/>
          <dgm:constr type="l" for="ch" forName="Parent" refType="w" fact="0.2145"/>
          <dgm:constr type="t" for="ch" forName="Parent" refType="h" fact="0.039"/>
          <dgm:constr type="w" for="ch" forName="Parent" refType="w" fact="0.6861"/>
          <dgm:constr type="h" for="ch" forName="Parent" refType="h" fact="0.856"/>
          <dgm:constr type="l" for="ch" forName="Accent8" refType="w" fact="0.0262"/>
          <dgm:constr type="t" for="ch" forName="Accent8" refType="h" fact="0.6434"/>
          <dgm:constr type="w" for="ch" forName="Accent8" refType="w" fact="0.138"/>
          <dgm:constr type="h" for="ch" forName="Accent8" refType="h" fact="0.1721"/>
          <dgm:constr type="l" for="ch" forName="Accent1" refType="w" fact="0.6059"/>
          <dgm:constr type="t" for="ch" forName="Accent1" refType="h" fact="0"/>
          <dgm:constr type="w" for="ch" forName="Accent1" refType="w" fact="0.0763"/>
          <dgm:constr type="h" for="ch" forName="Accent1" refType="h" fact="0.0952"/>
          <dgm:constr type="l" for="ch" forName="Accent2" refType="w" fact="0.4253"/>
          <dgm:constr type="t" for="ch" forName="Accent2" refType="h" fact="0.8314"/>
          <dgm:constr type="w" for="ch" forName="Accent2" refType="w" fact="0.0553"/>
          <dgm:constr type="h" for="ch" forName="Accent2" refType="h" fact="0.069"/>
          <dgm:constr type="l" for="ch" forName="Accent3" refType="w" fact="0.9447"/>
          <dgm:constr type="t" for="ch" forName="Accent3" refType="h" fact="0.3864"/>
          <dgm:constr type="w" for="ch" forName="Accent3" refType="w" fact="0.0553"/>
          <dgm:constr type="h" for="ch" forName="Accent3" refType="h" fact="0.069"/>
          <dgm:constr type="l" for="ch" forName="Child1" refType="w" fact="0"/>
          <dgm:constr type="t" for="ch" forName="Child1" refType="h" fact="0.1935"/>
          <dgm:constr type="w" for="ch" forName="Child1" refType="w" fact="0.2789"/>
          <dgm:constr type="h" for="ch" forName="Child1" refType="h" fact="0.3479"/>
          <dgm:constr type="l" for="ch" forName="Accent4" refType="w" fact="0.6803"/>
          <dgm:constr type="t" for="ch" forName="Accent4" refType="h" fact="0.9048"/>
          <dgm:constr type="w" for="ch" forName="Accent4" refType="w" fact="0.0763"/>
          <dgm:constr type="h" for="ch" forName="Accent4" refType="h" fact="0.0952"/>
          <dgm:constr type="l" for="ch" forName="Accent7" refType="w" fact="0.5287"/>
          <dgm:constr type="t" for="ch" forName="Accent7" refType="h" fact="0.1383"/>
          <dgm:constr type="w" for="ch" forName="Accent7" refType="w" fact="0.0763"/>
          <dgm:constr type="h" for="ch" forName="Accent7" refType="h" fact="0.0952"/>
          <dgm:constr type="l" for="ch" forName="Accent5" refType="w" fact="0.4409"/>
          <dgm:constr type="t" for="ch" forName="Accent5" refType="h" fact="0.1353"/>
          <dgm:constr type="w" for="ch" forName="Accent5" refType="w" fact="0.0553"/>
          <dgm:constr type="h" for="ch" forName="Accent5" refType="h" fact="0.069"/>
          <dgm:constr type="l" for="ch" forName="Accent6" refType="w" fact="0.2668"/>
          <dgm:constr type="t" for="ch" forName="Accent6" refType="h" fact="0.53"/>
          <dgm:constr type="w" for="ch" forName="Accent6" refType="w" fact="0.0553"/>
          <dgm:constr type="h" for="ch" forName="Accent6" refType="h" fact="0.069"/>
        </dgm:constrLst>
      </dgm:if>
      <dgm:if name="Name4" axis="ch ch" ptType="node node" func="cnt" op="equ" val="2">
        <dgm:alg type="composite">
          <dgm:param type="ar" val="1.592"/>
        </dgm:alg>
        <dgm:constrLst>
          <dgm:constr type="primFontSz" for="des" ptType="node" op="equ" val="65"/>
          <dgm:constr type="l" for="ch" forName="Parent" refType="w" fact="0.1886"/>
          <dgm:constr type="t" for="ch" forName="Parent" refType="h" fact="0.039"/>
          <dgm:constr type="w" for="ch" forName="Parent" refType="w" fact="0.5377"/>
          <dgm:constr type="h" for="ch" forName="Parent" refType="h" fact="0.856"/>
          <dgm:constr type="l" for="ch" forName="Accent8" refType="w" fact="0.0411"/>
          <dgm:constr type="t" for="ch" forName="Accent8" refType="h" fact="0.6434"/>
          <dgm:constr type="w" for="ch" forName="Accent8" refType="w" fact="0.1081"/>
          <dgm:constr type="h" for="ch" forName="Accent8" refType="h" fact="0.1721"/>
          <dgm:constr type="l" for="ch" forName="Accent1" refType="w" fact="0.4954"/>
          <dgm:constr type="t" for="ch" forName="Accent1" refType="h" fact="0"/>
          <dgm:constr type="w" for="ch" forName="Accent1" refType="w" fact="0.0598"/>
          <dgm:constr type="h" for="ch" forName="Accent1" refType="h" fact="0.0952"/>
          <dgm:constr type="l" for="ch" forName="Accent2" refType="w" fact="0.3538"/>
          <dgm:constr type="t" for="ch" forName="Accent2" refType="h" fact="0.8314"/>
          <dgm:constr type="w" for="ch" forName="Accent2" refType="w" fact="0.0433"/>
          <dgm:constr type="h" for="ch" forName="Accent2" refType="h" fact="0.069"/>
          <dgm:constr type="l" for="ch" forName="Accent3" refType="w" fact="0.7609"/>
          <dgm:constr type="t" for="ch" forName="Accent3" refType="h" fact="0.3864"/>
          <dgm:constr type="w" for="ch" forName="Accent3" refType="w" fact="0.0433"/>
          <dgm:constr type="h" for="ch" forName="Accent3" refType="h" fact="0.069"/>
          <dgm:constr type="l" for="ch" forName="Accent9" refType="w" fact="0.6839"/>
          <dgm:constr type="t" for="ch" forName="Accent9" refType="h" fact="0.27"/>
          <dgm:constr type="w" for="ch" forName="Accent9" refType="w" fact="0.0598"/>
          <dgm:constr type="h" for="ch" forName="Accent9" refType="h" fact="0.0952"/>
          <dgm:constr type="l" for="ch" forName="Child1" refType="w" fact="0.0206"/>
          <dgm:constr type="t" for="ch" forName="Child1" refType="h" fact="0.1935"/>
          <dgm:constr type="w" for="ch" forName="Child1" refType="w" fact="0.2186"/>
          <dgm:constr type="h" for="ch" forName="Child1" refType="h" fact="0.3479"/>
          <dgm:constr type="l" for="ch" forName="Child2" refType="w" fact="0.7814"/>
          <dgm:constr type="t" for="ch" forName="Child2" refType="h" fact="0.0298"/>
          <dgm:constr type="w" for="ch" forName="Child2" refType="w" fact="0.2186"/>
          <dgm:constr type="h" for="ch" forName="Child2" refType="h" fact="0.3479"/>
          <dgm:constr type="l" for="ch" forName="Accent10" refType="w" fact="0"/>
          <dgm:constr type="t" for="ch" forName="Accent10" refType="h" fact="0.8482"/>
          <dgm:constr type="w" for="ch" forName="Accent10" refType="w" fact="0.0433"/>
          <dgm:constr type="h" for="ch" forName="Accent10" refType="h" fact="0.069"/>
          <dgm:constr type="l" for="ch" forName="Accent11" refType="w" fact="0.4318"/>
          <dgm:constr type="t" for="ch" forName="Accent11" refType="h" fact="0.75"/>
          <dgm:constr type="w" for="ch" forName="Accent11" refType="w" fact="0.0433"/>
          <dgm:constr type="h" for="ch" forName="Accent11" refType="h" fact="0.069"/>
          <dgm:constr type="l" for="ch" forName="Accent7" refType="w" fact="0.4349"/>
          <dgm:constr type="t" for="ch" forName="Accent7" refType="h" fact="0.1383"/>
          <dgm:constr type="w" for="ch" forName="Accent7" refType="w" fact="0.0598"/>
          <dgm:constr type="h" for="ch" forName="Accent7" refType="h" fact="0.0952"/>
          <dgm:constr type="l" for="ch" forName="Accent5" refType="w" fact="0.3661"/>
          <dgm:constr type="t" for="ch" forName="Accent5" refType="h" fact="0.1353"/>
          <dgm:constr type="w" for="ch" forName="Accent5" refType="w" fact="0.0433"/>
          <dgm:constr type="h" for="ch" forName="Accent5" refType="h" fact="0.069"/>
          <dgm:constr type="l" for="ch" forName="Accent6" refType="w" fact="0.2296"/>
          <dgm:constr type="t" for="ch" forName="Accent6" refType="h" fact="0.53"/>
          <dgm:constr type="w" for="ch" forName="Accent6" refType="w" fact="0.0433"/>
          <dgm:constr type="h" for="ch" forName="Accent6" refType="h" fact="0.069"/>
          <dgm:constr type="l" for="ch" forName="Accent4" refType="w" fact="0.5537"/>
          <dgm:constr type="t" for="ch" forName="Accent4" refType="h" fact="0.9048"/>
          <dgm:constr type="w" for="ch" forName="Accent4" refType="w" fact="0.0598"/>
          <dgm:constr type="h" for="ch" forName="Accent4" refType="h" fact="0.0952"/>
        </dgm:constrLst>
      </dgm:if>
      <dgm:if name="Name5" axis="ch ch" ptType="node node" func="cnt" op="equ" val="3">
        <dgm:alg type="composite">
          <dgm:param type="ar" val="1.7557"/>
        </dgm:alg>
        <dgm:constrLst>
          <dgm:constr type="primFontSz" for="des" ptType="node" op="equ" val="65"/>
          <dgm:constr type="l" for="ch" forName="Parent" refType="w" fact="0.171"/>
          <dgm:constr type="t" for="ch" forName="Parent" refType="h" fact="0.039"/>
          <dgm:constr type="w" for="ch" forName="Parent" refType="w" fact="0.4875"/>
          <dgm:constr type="h" for="ch" forName="Parent" refType="h" fact="0.856"/>
          <dgm:constr type="l" for="ch" forName="Accent8" refType="w" fact="0.0373"/>
          <dgm:constr type="t" for="ch" forName="Accent8" refType="h" fact="0.6434"/>
          <dgm:constr type="w" for="ch" forName="Accent8" refType="w" fact="0.098"/>
          <dgm:constr type="h" for="ch" forName="Accent8" refType="h" fact="0.1721"/>
          <dgm:constr type="l" for="ch" forName="Accent1" refType="w" fact="0.4492"/>
          <dgm:constr type="t" for="ch" forName="Accent1" refType="h" fact="0"/>
          <dgm:constr type="w" for="ch" forName="Accent1" refType="w" fact="0.0542"/>
          <dgm:constr type="h" for="ch" forName="Accent1" refType="h" fact="0.0952"/>
          <dgm:constr type="l" for="ch" forName="Accent2" refType="w" fact="0.3209"/>
          <dgm:constr type="t" for="ch" forName="Accent2" refType="h" fact="0.8314"/>
          <dgm:constr type="w" for="ch" forName="Accent2" refType="w" fact="0.0393"/>
          <dgm:constr type="h" for="ch" forName="Accent2" refType="h" fact="0.069"/>
          <dgm:constr type="l" for="ch" forName="Accent3" refType="w" fact="0.6899"/>
          <dgm:constr type="t" for="ch" forName="Accent3" refType="h" fact="0.3864"/>
          <dgm:constr type="w" for="ch" forName="Accent3" refType="w" fact="0.0393"/>
          <dgm:constr type="h" for="ch" forName="Accent3" refType="h" fact="0.069"/>
          <dgm:constr type="l" for="ch" forName="Accent9" refType="w" fact="0.6201"/>
          <dgm:constr type="t" for="ch" forName="Accent9" refType="h" fact="0.27"/>
          <dgm:constr type="w" for="ch" forName="Accent9" refType="w" fact="0.0542"/>
          <dgm:constr type="h" for="ch" forName="Accent9" refType="h" fact="0.0952"/>
          <dgm:constr type="l" for="ch" forName="Child1" refType="w" fact="0.0186"/>
          <dgm:constr type="t" for="ch" forName="Child1" refType="h" fact="0.1935"/>
          <dgm:constr type="w" for="ch" forName="Child1" refType="w" fact="0.1982"/>
          <dgm:constr type="h" for="ch" forName="Child1" refType="h" fact="0.3479"/>
          <dgm:constr type="l" for="ch" forName="Child2" refType="w" fact="0.7086"/>
          <dgm:constr type="t" for="ch" forName="Child2" refType="h" fact="0.0298"/>
          <dgm:constr type="w" for="ch" forName="Child2" refType="w" fact="0.1982"/>
          <dgm:constr type="h" for="ch" forName="Child2" refType="h" fact="0.3479"/>
          <dgm:constr type="l" for="ch" forName="Child3" refType="w" fact="0.8018"/>
          <dgm:constr type="t" for="ch" forName="Child3" refType="h" fact="0.6312"/>
          <dgm:constr type="w" for="ch" forName="Child3" refType="w" fact="0.1982"/>
          <dgm:constr type="h" for="ch" forName="Child3" refType="h" fact="0.3479"/>
          <dgm:constr type="l" for="ch" forName="Accent12" refType="w" fact="0.7459"/>
          <dgm:constr type="t" for="ch" forName="Accent12" refType="h" fact="0.619"/>
          <dgm:constr type="w" for="ch" forName="Accent12" refType="w" fact="0.0393"/>
          <dgm:constr type="h" for="ch" forName="Accent12" refType="h" fact="0.069"/>
          <dgm:constr type="l" for="ch" forName="Accent4" refType="w" fact="0.5021"/>
          <dgm:constr type="t" for="ch" forName="Accent4" refType="h" fact="0.9048"/>
          <dgm:constr type="w" for="ch" forName="Accent4" refType="w" fact="0.0542"/>
          <dgm:constr type="h" for="ch" forName="Accent4" refType="h" fact="0.0952"/>
          <dgm:constr type="l" for="ch" forName="Accent10" refType="w" fact="0"/>
          <dgm:constr type="t" for="ch" forName="Accent10" refType="h" fact="0.8482"/>
          <dgm:constr type="w" for="ch" forName="Accent10" refType="w" fact="0.0393"/>
          <dgm:constr type="h" for="ch" forName="Accent10" refType="h" fact="0.069"/>
          <dgm:constr type="l" for="ch" forName="Accent11" refType="w" fact="0.3916"/>
          <dgm:constr type="t" for="ch" forName="Accent11" refType="h" fact="0.75"/>
          <dgm:constr type="w" for="ch" forName="Accent11" refType="w" fact="0.0393"/>
          <dgm:constr type="h" for="ch" forName="Accent11" refType="h" fact="0.069"/>
          <dgm:constr type="l" for="ch" forName="Accent7" refType="w" fact="0.3944"/>
          <dgm:constr type="t" for="ch" forName="Accent7" refType="h" fact="0.1383"/>
          <dgm:constr type="w" for="ch" forName="Accent7" refType="w" fact="0.0542"/>
          <dgm:constr type="h" for="ch" forName="Accent7" refType="h" fact="0.0952"/>
          <dgm:constr type="l" for="ch" forName="Accent5" refType="w" fact="0.3319"/>
          <dgm:constr type="t" for="ch" forName="Accent5" refType="h" fact="0.1353"/>
          <dgm:constr type="w" for="ch" forName="Accent5" refType="w" fact="0.0393"/>
          <dgm:constr type="h" for="ch" forName="Accent5" refType="h" fact="0.069"/>
          <dgm:constr type="l" for="ch" forName="Accent6" refType="w" fact="0.2082"/>
          <dgm:constr type="t" for="ch" forName="Accent6" refType="h" fact="0.53"/>
          <dgm:constr type="w" for="ch" forName="Accent6" refType="w" fact="0.0393"/>
          <dgm:constr type="h" for="ch" forName="Accent6" refType="h" fact="0.069"/>
        </dgm:constrLst>
      </dgm:if>
      <dgm:if name="Name6" axis="ch ch" ptType="node node" func="cnt" op="equ" val="4">
        <dgm:alg type="composite">
          <dgm:param type="ar" val="1.3749"/>
        </dgm:alg>
        <dgm:constrLst>
          <dgm:constr type="primFontSz" for="des" ptType="node" op="equ" val="65"/>
          <dgm:constr type="l" for="ch" forName="Parent" refType="w" fact="0.171"/>
          <dgm:constr type="t" for="ch" forName="Parent" refType="h" fact="0.0306"/>
          <dgm:constr type="w" for="ch" forName="Parent" refType="w" fact="0.4875"/>
          <dgm:constr type="h" for="ch" forName="Parent" refType="h" fact="0.6703"/>
          <dgm:constr type="l" for="ch" forName="Accent8" refType="w" fact="0.0373"/>
          <dgm:constr type="t" for="ch" forName="Accent8" refType="h" fact="0.5038"/>
          <dgm:constr type="w" for="ch" forName="Accent8" refType="w" fact="0.098"/>
          <dgm:constr type="h" for="ch" forName="Accent8" refType="h" fact="0.1348"/>
          <dgm:constr type="l" for="ch" forName="Accent1" refType="w" fact="0.4492"/>
          <dgm:constr type="t" for="ch" forName="Accent1" refType="h" fact="0"/>
          <dgm:constr type="w" for="ch" forName="Accent1" refType="w" fact="0.0542"/>
          <dgm:constr type="h" for="ch" forName="Accent1" refType="h" fact="0.0746"/>
          <dgm:constr type="l" for="ch" forName="Accent2" refType="w" fact="0.3209"/>
          <dgm:constr type="t" for="ch" forName="Accent2" refType="h" fact="0.6511"/>
          <dgm:constr type="w" for="ch" forName="Accent2" refType="w" fact="0.0393"/>
          <dgm:constr type="h" for="ch" forName="Accent2" refType="h" fact="0.054"/>
          <dgm:constr type="l" for="ch" forName="Accent3" refType="w" fact="0.6899"/>
          <dgm:constr type="t" for="ch" forName="Accent3" refType="h" fact="0.3026"/>
          <dgm:constr type="w" for="ch" forName="Accent3" refType="w" fact="0.0393"/>
          <dgm:constr type="h" for="ch" forName="Accent3" refType="h" fact="0.054"/>
          <dgm:constr type="l" for="ch" forName="Accent9" refType="w" fact="0.6201"/>
          <dgm:constr type="t" for="ch" forName="Accent9" refType="h" fact="0.2115"/>
          <dgm:constr type="w" for="ch" forName="Accent9" refType="w" fact="0.0542"/>
          <dgm:constr type="h" for="ch" forName="Accent9" refType="h" fact="0.0746"/>
          <dgm:constr type="l" for="ch" forName="Child1" refType="w" fact="0.0186"/>
          <dgm:constr type="t" for="ch" forName="Child1" refType="h" fact="0.1515"/>
          <dgm:constr type="w" for="ch" forName="Child1" refType="w" fact="0.1982"/>
          <dgm:constr type="h" for="ch" forName="Child1" refType="h" fact="0.2725"/>
          <dgm:constr type="l" for="ch" forName="Child2" refType="w" fact="0.7086"/>
          <dgm:constr type="t" for="ch" forName="Child2" refType="h" fact="0.0233"/>
          <dgm:constr type="w" for="ch" forName="Child2" refType="w" fact="0.1982"/>
          <dgm:constr type="h" for="ch" forName="Child2" refType="h" fact="0.2725"/>
          <dgm:constr type="l" for="ch" forName="Child3" refType="w" fact="0.8018"/>
          <dgm:constr type="t" for="ch" forName="Child3" refType="h" fact="0.4943"/>
          <dgm:constr type="w" for="ch" forName="Child3" refType="w" fact="0.1982"/>
          <dgm:constr type="h" for="ch" forName="Child3" refType="h" fact="0.2725"/>
          <dgm:constr type="l" for="ch" forName="Accent12" refType="w" fact="0.7459"/>
          <dgm:constr type="t" for="ch" forName="Accent12" refType="h" fact="0.4848"/>
          <dgm:constr type="w" for="ch" forName="Accent12" refType="w" fact="0.0393"/>
          <dgm:constr type="h" for="ch" forName="Accent12" refType="h" fact="0.054"/>
          <dgm:constr type="l" for="ch" forName="Accent4" refType="w" fact="0.5021"/>
          <dgm:constr type="t" for="ch" forName="Accent4" refType="h" fact="0.7085"/>
          <dgm:constr type="w" for="ch" forName="Accent4" refType="w" fact="0.0542"/>
          <dgm:constr type="h" for="ch" forName="Accent4" refType="h" fact="0.0746"/>
          <dgm:constr type="l" for="ch" forName="Accent10" refType="w" fact="0"/>
          <dgm:constr type="t" for="ch" forName="Accent10" refType="h" fact="0.6642"/>
          <dgm:constr type="w" for="ch" forName="Accent10" refType="w" fact="0.0393"/>
          <dgm:constr type="h" for="ch" forName="Accent10" refType="h" fact="0.054"/>
          <dgm:constr type="l" for="ch" forName="Accent11" refType="w" fact="0.3916"/>
          <dgm:constr type="t" for="ch" forName="Accent11" refType="h" fact="0.5873"/>
          <dgm:constr type="w" for="ch" forName="Accent11" refType="w" fact="0.0393"/>
          <dgm:constr type="h" for="ch" forName="Accent11" refType="h" fact="0.054"/>
          <dgm:constr type="l" for="ch" forName="Accent7" refType="w" fact="0.3944"/>
          <dgm:constr type="t" for="ch" forName="Accent7" refType="h" fact="0.1083"/>
          <dgm:constr type="w" for="ch" forName="Accent7" refType="w" fact="0.0542"/>
          <dgm:constr type="h" for="ch" forName="Accent7" refType="h" fact="0.0746"/>
          <dgm:constr type="l" for="ch" forName="Accent5" refType="w" fact="0.3319"/>
          <dgm:constr type="t" for="ch" forName="Accent5" refType="h" fact="0.1059"/>
          <dgm:constr type="w" for="ch" forName="Accent5" refType="w" fact="0.0393"/>
          <dgm:constr type="h" for="ch" forName="Accent5" refType="h" fact="0.054"/>
          <dgm:constr type="l" for="ch" forName="Accent6" refType="w" fact="0.2082"/>
          <dgm:constr type="t" for="ch" forName="Accent6" refType="h" fact="0.4151"/>
          <dgm:constr type="w" for="ch" forName="Accent6" refType="w" fact="0.0393"/>
          <dgm:constr type="h" for="ch" forName="Accent6" refType="h" fact="0.054"/>
          <dgm:constr type="l" for="ch" forName="Child4" refType="w" fact="0.2329"/>
          <dgm:constr type="t" for="ch" forName="Child4" refType="h" fact="0.7275"/>
          <dgm:constr type="w" for="ch" forName="Child4" refType="w" fact="0.1982"/>
          <dgm:constr type="h" for="ch" forName="Child4" refType="h" fact="0.2725"/>
          <dgm:constr type="l" for="ch" forName="Accent13" refType="w" fact="0.4099"/>
          <dgm:constr type="t" for="ch" forName="Accent13" refType="h" fact="0.7183"/>
          <dgm:constr type="w" for="ch" forName="Accent13" refType="w" fact="0.0393"/>
          <dgm:constr type="h" for="ch" forName="Accent13" refType="h" fact="0.054"/>
        </dgm:constrLst>
      </dgm:if>
      <dgm:else name="Name7">
        <dgm:alg type="composite">
          <dgm:param type="ar" val="1.1477"/>
        </dgm:alg>
        <dgm:constrLst>
          <dgm:constr type="primFontSz" for="des" ptType="node" op="equ" val="65"/>
          <dgm:constr type="l" for="ch" forName="Parent" refType="w" fact="0.171"/>
          <dgm:constr type="t" for="ch" forName="Parent" refType="h" fact="0.1907"/>
          <dgm:constr type="w" for="ch" forName="Parent" refType="w" fact="0.4875"/>
          <dgm:constr type="h" for="ch" forName="Parent" refType="h" fact="0.5596"/>
          <dgm:constr type="l" for="ch" forName="Accent8" refType="w" fact="0.0373"/>
          <dgm:constr type="t" for="ch" forName="Accent8" refType="h" fact="0.5858"/>
          <dgm:constr type="w" for="ch" forName="Accent8" refType="w" fact="0.098"/>
          <dgm:constr type="h" for="ch" forName="Accent8" refType="h" fact="0.1125"/>
          <dgm:constr type="l" for="ch" forName="Accent1" refType="w" fact="0.4492"/>
          <dgm:constr type="t" for="ch" forName="Accent1" refType="h" fact="0.1652"/>
          <dgm:constr type="w" for="ch" forName="Accent1" refType="w" fact="0.0542"/>
          <dgm:constr type="h" for="ch" forName="Accent1" refType="h" fact="0.0623"/>
          <dgm:constr type="l" for="ch" forName="Accent2" refType="w" fact="0.3209"/>
          <dgm:constr type="t" for="ch" forName="Accent2" refType="h" fact="0.7087"/>
          <dgm:constr type="w" for="ch" forName="Accent2" refType="w" fact="0.0393"/>
          <dgm:constr type="h" for="ch" forName="Accent2" refType="h" fact="0.0451"/>
          <dgm:constr type="l" for="ch" forName="Accent3" refType="w" fact="0.6899"/>
          <dgm:constr type="t" for="ch" forName="Accent3" refType="h" fact="0.4178"/>
          <dgm:constr type="w" for="ch" forName="Accent3" refType="w" fact="0.0393"/>
          <dgm:constr type="h" for="ch" forName="Accent3" refType="h" fact="0.0451"/>
          <dgm:constr type="l" for="ch" forName="Accent9" refType="w" fact="0.6201"/>
          <dgm:constr type="t" for="ch" forName="Accent9" refType="h" fact="0.3417"/>
          <dgm:constr type="w" for="ch" forName="Accent9" refType="w" fact="0.0542"/>
          <dgm:constr type="h" for="ch" forName="Accent9" refType="h" fact="0.0623"/>
          <dgm:constr type="l" for="ch" forName="Child1" refType="w" fact="0.0186"/>
          <dgm:constr type="t" for="ch" forName="Child1" refType="h" fact="0.2917"/>
          <dgm:constr type="w" for="ch" forName="Child1" refType="w" fact="0.1982"/>
          <dgm:constr type="h" for="ch" forName="Child1" refType="h" fact="0.2275"/>
          <dgm:constr type="l" for="ch" forName="Child2" refType="w" fact="0.7086"/>
          <dgm:constr type="t" for="ch" forName="Child2" refType="h" fact="0.1847"/>
          <dgm:constr type="w" for="ch" forName="Child2" refType="w" fact="0.1982"/>
          <dgm:constr type="h" for="ch" forName="Child2" refType="h" fact="0.2275"/>
          <dgm:constr type="l" for="ch" forName="Child3" refType="w" fact="0.8018"/>
          <dgm:constr type="t" for="ch" forName="Child3" refType="h" fact="0.5778"/>
          <dgm:constr type="w" for="ch" forName="Child3" refType="w" fact="0.1982"/>
          <dgm:constr type="h" for="ch" forName="Child3" refType="h" fact="0.2275"/>
          <dgm:constr type="l" for="ch" forName="Accent12" refType="w" fact="0.7459"/>
          <dgm:constr type="t" for="ch" forName="Accent12" refType="h" fact="0.5699"/>
          <dgm:constr type="w" for="ch" forName="Accent12" refType="w" fact="0.0393"/>
          <dgm:constr type="h" for="ch" forName="Accent12" refType="h" fact="0.0451"/>
          <dgm:constr type="l" for="ch" forName="Accent4" refType="w" fact="0.5021"/>
          <dgm:constr type="t" for="ch" forName="Accent4" refType="h" fact="0.7567"/>
          <dgm:constr type="w" for="ch" forName="Accent4" refType="w" fact="0.0542"/>
          <dgm:constr type="h" for="ch" forName="Accent4" refType="h" fact="0.0623"/>
          <dgm:constr type="l" for="ch" forName="Accent10" refType="w" fact="0"/>
          <dgm:constr type="t" for="ch" forName="Accent10" refType="h" fact="0.7197"/>
          <dgm:constr type="w" for="ch" forName="Accent10" refType="w" fact="0.0393"/>
          <dgm:constr type="h" for="ch" forName="Accent10" refType="h" fact="0.0451"/>
          <dgm:constr type="l" for="ch" forName="Accent11" refType="w" fact="0.3916"/>
          <dgm:constr type="t" for="ch" forName="Accent11" refType="h" fact="0.6555"/>
          <dgm:constr type="w" for="ch" forName="Accent11" refType="w" fact="0.0393"/>
          <dgm:constr type="h" for="ch" forName="Accent11" refType="h" fact="0.0451"/>
          <dgm:constr type="l" for="ch" forName="Accent7" refType="w" fact="0.3944"/>
          <dgm:constr type="t" for="ch" forName="Accent7" refType="h" fact="0.2556"/>
          <dgm:constr type="w" for="ch" forName="Accent7" refType="w" fact="0.0542"/>
          <dgm:constr type="h" for="ch" forName="Accent7" refType="h" fact="0.0623"/>
          <dgm:constr type="l" for="ch" forName="Accent5" refType="w" fact="0.3319"/>
          <dgm:constr type="t" for="ch" forName="Accent5" refType="h" fact="0.2536"/>
          <dgm:constr type="w" for="ch" forName="Accent5" refType="w" fact="0.0393"/>
          <dgm:constr type="h" for="ch" forName="Accent5" refType="h" fact="0.0451"/>
          <dgm:constr type="l" for="ch" forName="Accent6" refType="w" fact="0.2082"/>
          <dgm:constr type="t" for="ch" forName="Accent6" refType="h" fact="0.5117"/>
          <dgm:constr type="w" for="ch" forName="Accent6" refType="w" fact="0.0393"/>
          <dgm:constr type="h" for="ch" forName="Accent6" refType="h" fact="0.0451"/>
          <dgm:constr type="l" for="ch" forName="Child5" refType="w" fact="0.4219"/>
          <dgm:constr type="t" for="ch" forName="Child5" refType="h" fact="0"/>
          <dgm:constr type="w" for="ch" forName="Child5" refType="w" fact="0.1982"/>
          <dgm:constr type="h" for="ch" forName="Child5" refType="h" fact="0.2275"/>
          <dgm:constr type="l" for="ch" forName="Child4" refType="w" fact="0.2329"/>
          <dgm:constr type="t" for="ch" forName="Child4" refType="h" fact="0.7725"/>
          <dgm:constr type="w" for="ch" forName="Child4" refType="w" fact="0.1982"/>
          <dgm:constr type="h" for="ch" forName="Child4" refType="h" fact="0.2275"/>
          <dgm:constr type="l" for="ch" forName="Accent15" refType="w" fact="0.1775"/>
          <dgm:constr type="t" for="ch" forName="Accent15" refType="h" fact="0.2466"/>
          <dgm:constr type="w" for="ch" forName="Accent15" refType="w" fact="0.0393"/>
          <dgm:constr type="h" for="ch" forName="Accent15" refType="h" fact="0.0451"/>
          <dgm:constr type="l" for="ch" forName="Accent16" refType="w" fact="0.6351"/>
          <dgm:constr type="t" for="ch" forName="Accent16" refType="h" fact="0.056"/>
          <dgm:constr type="w" for="ch" forName="Accent16" refType="w" fact="0.0393"/>
          <dgm:constr type="h" for="ch" forName="Accent16" refType="h" fact="0.0451"/>
          <dgm:constr type="l" for="ch" forName="Accent13" refType="w" fact="0.4099"/>
          <dgm:constr type="t" for="ch" forName="Accent13" refType="h" fact="0.7648"/>
          <dgm:constr type="w" for="ch" forName="Accent13" refType="w" fact="0.0393"/>
          <dgm:constr type="h" for="ch" forName="Accent13" refType="h" fact="0.0451"/>
        </dgm:constrLst>
      </dgm:else>
    </dgm:choose>
    <dgm:forEach name="wrapper" axis="self" ptType="parTrans">
      <dgm:forEach name="accentRepeat1" axis="self">
        <dgm:layoutNode name="AccentHold1" styleLbl="node1">
          <dgm:alg type="sp"/>
          <dgm:shape xmlns:r="http://schemas.openxmlformats.org/officeDocument/2006/relationships" type="ellipse" r:blip="">
            <dgm:adjLst/>
          </dgm:shape>
          <dgm:presOf/>
        </dgm:layoutNode>
      </dgm:forEach>
      <dgm:forEach name="accentRepeat2" axis="self">
        <dgm:layoutNode name="AccentHold2" styleLbl="node1">
          <dgm:alg type="sp"/>
          <dgm:shape xmlns:r="http://schemas.openxmlformats.org/officeDocument/2006/relationships" type="ellipse" r:blip="">
            <dgm:adjLst/>
          </dgm:shape>
          <dgm:presOf/>
        </dgm:layoutNode>
      </dgm:forEach>
      <dgm:forEach name="accentRepeat3" axis="self">
        <dgm:layoutNode name="AccentHold3" styleLbl="node1">
          <dgm:alg type="sp"/>
          <dgm:shape xmlns:r="http://schemas.openxmlformats.org/officeDocument/2006/relationships" type="ellipse" r:blip="">
            <dgm:adjLst/>
          </dgm:shape>
          <dgm:presOf/>
        </dgm:layoutNode>
      </dgm:forEach>
    </dgm:forEach>
    <dgm:forEach name="Name8" axis="ch" ptType="node" cnt="1">
      <dgm:layoutNode name="Parent" styleLbl="node0">
        <dgm:varLst>
          <dgm:chMax val="5"/>
          <dgm:chPref val="5"/>
        </dgm:varLst>
        <dgm:alg type="tx"/>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ch" ptType="node" func="cnt" op="lte" val="4">
          <dgm:layoutNode name="Accent1" styleLbl="node1">
            <dgm:alg type="sp"/>
            <dgm:shape xmlns:r="http://schemas.openxmlformats.org/officeDocument/2006/relationships" type="ellipse" r:blip="">
              <dgm:adjLst/>
            </dgm:shape>
            <dgm:presOf/>
            <dgm:constrLst/>
          </dgm:layoutNode>
        </dgm:if>
        <dgm:else name="Name11"/>
      </dgm:choose>
      <dgm:layoutNode name="Accent2" styleLbl="node1">
        <dgm:alg type="sp"/>
        <dgm:shape xmlns:r="http://schemas.openxmlformats.org/officeDocument/2006/relationships" type="ellipse" r:blip="">
          <dgm:adjLst/>
        </dgm:shape>
        <dgm:presOf/>
        <dgm:constrLst/>
      </dgm:layoutNode>
      <dgm:layoutNode name="Accent3" styleLbl="node1">
        <dgm:alg type="sp"/>
        <dgm:shape xmlns:r="http://schemas.openxmlformats.org/officeDocument/2006/relationships" type="ellipse" r:blip="">
          <dgm:adjLst/>
        </dgm:shape>
        <dgm:presOf/>
        <dgm:constrLst/>
      </dgm:layoutNode>
      <dgm:layoutNode name="Accent4" styleLbl="node1">
        <dgm:alg type="sp"/>
        <dgm:shape xmlns:r="http://schemas.openxmlformats.org/officeDocument/2006/relationships" type="ellipse" r:blip="">
          <dgm:adjLst/>
        </dgm:shape>
        <dgm:presOf/>
        <dgm:constrLst/>
      </dgm:layoutNode>
      <dgm:layoutNode name="Accent5" styleLbl="node1">
        <dgm:alg type="sp"/>
        <dgm:shape xmlns:r="http://schemas.openxmlformats.org/officeDocument/2006/relationships" type="ellipse" r:blip="">
          <dgm:adjLst/>
        </dgm:shape>
        <dgm:presOf/>
        <dgm:constrLst/>
      </dgm:layoutNode>
      <dgm:layoutNode name="Accent6" styleLbl="node1">
        <dgm:alg type="sp"/>
        <dgm:shape xmlns:r="http://schemas.openxmlformats.org/officeDocument/2006/relationships" type="ellipse" r:blip="">
          <dgm:adjLst/>
        </dgm:shape>
        <dgm:presOf/>
        <dgm:constrLst/>
      </dgm:layoutNode>
    </dgm:forEach>
    <dgm:forEach name="Name12" axis="ch ch" ptType="node node" st="1 1" cnt="1 1">
      <dgm:layoutNode name="Child1"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7">
        <dgm:alg type="sp"/>
        <dgm:shape xmlns:r="http://schemas.openxmlformats.org/officeDocument/2006/relationships" r:blip="">
          <dgm:adjLst/>
        </dgm:shape>
        <dgm:presOf/>
        <dgm:constrLst/>
        <dgm:forEach name="Name13" ref="accentRepeat1"/>
      </dgm:layoutNode>
      <dgm:layoutNode name="Accent8">
        <dgm:alg type="sp"/>
        <dgm:shape xmlns:r="http://schemas.openxmlformats.org/officeDocument/2006/relationships" r:blip="">
          <dgm:adjLst/>
        </dgm:shape>
        <dgm:presOf/>
        <dgm:constrLst/>
        <dgm:forEach name="Name14" ref="accentRepeat2"/>
      </dgm:layoutNode>
    </dgm:forEach>
    <dgm:forEach name="Name15" axis="ch ch" ptType="node node" st="1 2" cnt="1 1">
      <dgm:layoutNode name="Child2"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9">
        <dgm:alg type="sp"/>
        <dgm:shape xmlns:r="http://schemas.openxmlformats.org/officeDocument/2006/relationships" r:blip="">
          <dgm:adjLst/>
        </dgm:shape>
        <dgm:presOf/>
        <dgm:constrLst/>
        <dgm:forEach name="Name16" ref="accentRepeat1"/>
      </dgm:layoutNode>
      <dgm:layoutNode name="Accent10">
        <dgm:alg type="sp"/>
        <dgm:shape xmlns:r="http://schemas.openxmlformats.org/officeDocument/2006/relationships" r:blip="">
          <dgm:adjLst/>
        </dgm:shape>
        <dgm:presOf/>
        <dgm:constrLst/>
        <dgm:forEach name="Name17" ref="accentRepeat2"/>
      </dgm:layoutNode>
      <dgm:layoutNode name="Accent11">
        <dgm:alg type="sp"/>
        <dgm:shape xmlns:r="http://schemas.openxmlformats.org/officeDocument/2006/relationships" r:blip="">
          <dgm:adjLst/>
        </dgm:shape>
        <dgm:presOf/>
        <dgm:constrLst/>
        <dgm:forEach name="Name18" ref="accentRepeat3"/>
      </dgm:layoutNode>
    </dgm:forEach>
    <dgm:forEach name="Name19" axis="ch ch" ptType="node node" st="1 3" cnt="1 1">
      <dgm:layoutNode name="Child3"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2">
        <dgm:alg type="sp"/>
        <dgm:shape xmlns:r="http://schemas.openxmlformats.org/officeDocument/2006/relationships" r:blip="">
          <dgm:adjLst/>
        </dgm:shape>
        <dgm:presOf/>
        <dgm:constrLst/>
        <dgm:forEach name="Name20" ref="accentRepeat1"/>
      </dgm:layoutNode>
    </dgm:forEach>
    <dgm:forEach name="Name21" axis="ch ch" ptType="node node" st="1 4" cnt="1 1">
      <dgm:layoutNode name="Child4"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3">
        <dgm:alg type="sp"/>
        <dgm:shape xmlns:r="http://schemas.openxmlformats.org/officeDocument/2006/relationships" r:blip="">
          <dgm:adjLst/>
        </dgm:shape>
        <dgm:presOf/>
        <dgm:constrLst/>
        <dgm:forEach name="Name22" ref="accentRepeat1"/>
      </dgm:layoutNode>
    </dgm:forEach>
    <dgm:forEach name="Name23" axis="ch ch" ptType="node node" st="1 5" cnt="1 1">
      <dgm:layoutNode name="Child5"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5">
        <dgm:alg type="sp"/>
        <dgm:shape xmlns:r="http://schemas.openxmlformats.org/officeDocument/2006/relationships" r:blip="">
          <dgm:adjLst/>
        </dgm:shape>
        <dgm:presOf/>
        <dgm:constrLst/>
        <dgm:forEach name="Name24" ref="accentRepeat2"/>
      </dgm:layoutNode>
      <dgm:layoutNode name="Accent16">
        <dgm:alg type="sp"/>
        <dgm:shape xmlns:r="http://schemas.openxmlformats.org/officeDocument/2006/relationships" r:blip="">
          <dgm:adjLst/>
        </dgm:shape>
        <dgm:presOf/>
        <dgm:constrLst/>
        <dgm:forEach name="Name25" ref="accentRepeat3"/>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DBB78C00-D2AC-4295-9C1F-7169A98D61DD}" type="datetimeFigureOut">
              <a:rPr lang="fr-FR" smtClean="0"/>
              <a:t>20/11/2025</a:t>
            </a:fld>
            <a:endParaRPr lang="fr-FR"/>
          </a:p>
        </p:txBody>
      </p:sp>
      <p:sp>
        <p:nvSpPr>
          <p:cNvPr id="4" name="Espace réservé du pied de page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1C1B6208-2552-44EC-98B8-A122E89A34FF}" type="slidenum">
              <a:rPr lang="fr-FR" smtClean="0"/>
              <a:t>‹N°›</a:t>
            </a:fld>
            <a:endParaRPr lang="fr-FR"/>
          </a:p>
        </p:txBody>
      </p:sp>
    </p:spTree>
    <p:extLst>
      <p:ext uri="{BB962C8B-B14F-4D97-AF65-F5344CB8AC3E}">
        <p14:creationId xmlns:p14="http://schemas.microsoft.com/office/powerpoint/2010/main" val="4054370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30823DDC-90BD-4D64-B820-2AB670AB7EE5}" type="datetimeFigureOut">
              <a:rPr lang="fr-FR" smtClean="0"/>
              <a:t>20/11/2025</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37992D05-CB8A-4277-9C08-83AD689F25B0}" type="slidenum">
              <a:rPr lang="fr-FR" smtClean="0"/>
              <a:t>‹N°›</a:t>
            </a:fld>
            <a:endParaRPr lang="fr-FR"/>
          </a:p>
        </p:txBody>
      </p:sp>
    </p:spTree>
    <p:extLst>
      <p:ext uri="{BB962C8B-B14F-4D97-AF65-F5344CB8AC3E}">
        <p14:creationId xmlns:p14="http://schemas.microsoft.com/office/powerpoint/2010/main" val="3731769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8DDEA387-4960-4639-B221-577BE7745271}" type="slidenum">
              <a:rPr lang="fr-FR" smtClean="0"/>
              <a:t>29</a:t>
            </a:fld>
            <a:endParaRPr lang="fr-FR"/>
          </a:p>
        </p:txBody>
      </p:sp>
    </p:spTree>
    <p:extLst>
      <p:ext uri="{BB962C8B-B14F-4D97-AF65-F5344CB8AC3E}">
        <p14:creationId xmlns:p14="http://schemas.microsoft.com/office/powerpoint/2010/main" val="33205983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fr-FR"/>
              <a:t>Modifiez le style du titre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fr-FR"/>
              <a:t>Modifiez le style des sous-titres du masque</a:t>
            </a:r>
            <a:endParaRPr lang="en-US" dirty="0"/>
          </a:p>
        </p:txBody>
      </p:sp>
      <p:sp>
        <p:nvSpPr>
          <p:cNvPr id="4" name="Date Placeholder 3"/>
          <p:cNvSpPr>
            <a:spLocks noGrp="1"/>
          </p:cNvSpPr>
          <p:nvPr>
            <p:ph type="dt" sz="half" idx="10"/>
          </p:nvPr>
        </p:nvSpPr>
        <p:spPr/>
        <p:txBody>
          <a:bodyPr/>
          <a:lstStyle/>
          <a:p>
            <a:fld id="{76F9D1EB-894A-41AF-886C-DB22D7C0A681}" type="datetimeFigureOut">
              <a:rPr lang="fr-FR" smtClean="0"/>
              <a:t>20/11/2025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B44F1F5-9C8F-49B5-AD38-C5A228BEF664}" type="slidenum">
              <a:rPr lang="fr-FR" smtClean="0"/>
              <a:t>‹N°›</a:t>
            </a:fld>
            <a:endParaRPr lang="fr-FR" dirty="0"/>
          </a:p>
        </p:txBody>
      </p:sp>
      <p:pic>
        <p:nvPicPr>
          <p:cNvPr id="9" name="Imag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2345" y="332656"/>
            <a:ext cx="2461463" cy="172819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1187624" y="365760"/>
            <a:ext cx="7376924" cy="548640"/>
          </a:xfrm>
        </p:spPr>
        <p:txBody>
          <a:bodyPr/>
          <a:lstStyle/>
          <a:p>
            <a:r>
              <a:rPr lang="fr-FR"/>
              <a:t>Modifiez le style du titre</a:t>
            </a:r>
            <a:endParaRPr lang="en-US"/>
          </a:p>
        </p:txBody>
      </p:sp>
      <p:sp>
        <p:nvSpPr>
          <p:cNvPr id="3" name="Content Placeholder 2"/>
          <p:cNvSpPr>
            <a:spLocks noGrp="1"/>
          </p:cNvSpPr>
          <p:nvPr>
            <p:ph idx="1"/>
          </p:nvPr>
        </p:nvSpPr>
        <p:spPr>
          <a:xfrm>
            <a:off x="1187624" y="1100628"/>
            <a:ext cx="7416824" cy="4704636"/>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7211568-2520-45F9-9061-D3746E418873}" type="datetimeFigureOut">
              <a:rPr lang="fr-FR" smtClean="0"/>
              <a:pPr/>
              <a:t>20/11/2025</a:t>
            </a:fld>
            <a:endParaRPr lang="fr-FR"/>
          </a:p>
        </p:txBody>
      </p:sp>
      <p:sp>
        <p:nvSpPr>
          <p:cNvPr id="5" name="Footer Placeholder 4"/>
          <p:cNvSpPr>
            <a:spLocks noGrp="1"/>
          </p:cNvSpPr>
          <p:nvPr>
            <p:ph type="ftr" sz="quarter" idx="11"/>
          </p:nvPr>
        </p:nvSpPr>
        <p:spPr/>
        <p:txBody>
          <a:bodyPr/>
          <a:lstStyle/>
          <a:p>
            <a:endParaRPr lang="fr-FR">
              <a:solidFill>
                <a:srgbClr val="F96A1B"/>
              </a:solidFill>
            </a:endParaRPr>
          </a:p>
        </p:txBody>
      </p:sp>
      <p:sp>
        <p:nvSpPr>
          <p:cNvPr id="6" name="Slide Number Placeholder 5"/>
          <p:cNvSpPr>
            <a:spLocks noGrp="1"/>
          </p:cNvSpPr>
          <p:nvPr>
            <p:ph type="sldNum" sz="quarter" idx="12"/>
          </p:nvPr>
        </p:nvSpPr>
        <p:spPr/>
        <p:txBody>
          <a:bodyPr/>
          <a:lstStyle/>
          <a:p>
            <a:fld id="{F933AAAA-92F4-4B79-B0A5-699DA7338E99}" type="slidenum">
              <a:rPr lang="fr-FR" smtClean="0">
                <a:solidFill>
                  <a:srgbClr val="F96A1B"/>
                </a:solidFill>
              </a:rPr>
              <a:pPr/>
              <a:t>‹N°›</a:t>
            </a:fld>
            <a:endParaRPr lang="fr-FR">
              <a:solidFill>
                <a:srgbClr val="F96A1B"/>
              </a:solidFill>
            </a:endParaRPr>
          </a:p>
        </p:txBody>
      </p:sp>
    </p:spTree>
    <p:extLst>
      <p:ext uri="{BB962C8B-B14F-4D97-AF65-F5344CB8AC3E}">
        <p14:creationId xmlns:p14="http://schemas.microsoft.com/office/powerpoint/2010/main" val="1113703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195576" y="1124744"/>
            <a:ext cx="352044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156016" y="1124744"/>
            <a:ext cx="352044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97211568-2520-45F9-9061-D3746E418873}" type="datetimeFigureOut">
              <a:rPr lang="fr-FR" smtClean="0"/>
              <a:pPr/>
              <a:t>20/11/2025</a:t>
            </a:fld>
            <a:endParaRPr lang="fr-FR"/>
          </a:p>
        </p:txBody>
      </p:sp>
      <p:sp>
        <p:nvSpPr>
          <p:cNvPr id="6" name="Footer Placeholder 5"/>
          <p:cNvSpPr>
            <a:spLocks noGrp="1"/>
          </p:cNvSpPr>
          <p:nvPr>
            <p:ph type="ftr" sz="quarter" idx="11"/>
          </p:nvPr>
        </p:nvSpPr>
        <p:spPr/>
        <p:txBody>
          <a:bodyPr/>
          <a:lstStyle/>
          <a:p>
            <a:endParaRPr lang="fr-FR">
              <a:solidFill>
                <a:srgbClr val="F96A1B"/>
              </a:solidFill>
            </a:endParaRPr>
          </a:p>
        </p:txBody>
      </p:sp>
      <p:sp>
        <p:nvSpPr>
          <p:cNvPr id="7" name="Slide Number Placeholder 6"/>
          <p:cNvSpPr>
            <a:spLocks noGrp="1"/>
          </p:cNvSpPr>
          <p:nvPr>
            <p:ph type="sldNum" sz="quarter" idx="12"/>
          </p:nvPr>
        </p:nvSpPr>
        <p:spPr/>
        <p:txBody>
          <a:bodyPr/>
          <a:lstStyle/>
          <a:p>
            <a:fld id="{F933AAAA-92F4-4B79-B0A5-699DA7338E99}" type="slidenum">
              <a:rPr lang="fr-FR" smtClean="0">
                <a:solidFill>
                  <a:srgbClr val="F96A1B"/>
                </a:solidFill>
              </a:rPr>
              <a:pPr/>
              <a:t>‹N°›</a:t>
            </a:fld>
            <a:endParaRPr lang="fr-FR">
              <a:solidFill>
                <a:srgbClr val="F96A1B"/>
              </a:solidFill>
            </a:endParaRPr>
          </a:p>
        </p:txBody>
      </p:sp>
      <p:sp>
        <p:nvSpPr>
          <p:cNvPr id="8" name="Title 7"/>
          <p:cNvSpPr>
            <a:spLocks noGrp="1"/>
          </p:cNvSpPr>
          <p:nvPr>
            <p:ph type="title"/>
          </p:nvPr>
        </p:nvSpPr>
        <p:spPr>
          <a:xfrm>
            <a:off x="1187624" y="365760"/>
            <a:ext cx="7376924" cy="548640"/>
          </a:xfrm>
        </p:spPr>
        <p:txBody>
          <a:bodyPr/>
          <a:lstStyle/>
          <a:p>
            <a:r>
              <a:rPr lang="fr-FR"/>
              <a:t>Modifiez le style du titre</a:t>
            </a:r>
            <a:endParaRPr lang="en-US"/>
          </a:p>
        </p:txBody>
      </p:sp>
    </p:spTree>
    <p:extLst>
      <p:ext uri="{BB962C8B-B14F-4D97-AF65-F5344CB8AC3E}">
        <p14:creationId xmlns:p14="http://schemas.microsoft.com/office/powerpoint/2010/main" val="21618335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Diapositive de titr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fr-FR"/>
              <a:t>Modifiez le style du titre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fr-FR"/>
              <a:t>Modifiez le style des sous-titres du masque</a:t>
            </a:r>
            <a:endParaRPr lang="en-US" dirty="0"/>
          </a:p>
        </p:txBody>
      </p:sp>
      <p:sp>
        <p:nvSpPr>
          <p:cNvPr id="4" name="Date Placeholder 3"/>
          <p:cNvSpPr>
            <a:spLocks noGrp="1"/>
          </p:cNvSpPr>
          <p:nvPr>
            <p:ph type="dt" sz="half" idx="10"/>
          </p:nvPr>
        </p:nvSpPr>
        <p:spPr/>
        <p:txBody>
          <a:bodyPr/>
          <a:lstStyle/>
          <a:p>
            <a:fld id="{76F9D1EB-894A-41AF-886C-DB22D7C0A681}" type="datetimeFigureOut">
              <a:rPr lang="fr-FR" smtClean="0"/>
              <a:t>20/11/2025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B44F1F5-9C8F-49B5-AD38-C5A228BEF664}" type="slidenum">
              <a:rPr lang="fr-FR" smtClean="0"/>
              <a:t>‹N°›</a:t>
            </a:fld>
            <a:endParaRPr lang="fr-FR" dirty="0"/>
          </a:p>
        </p:txBody>
      </p:sp>
      <p:pic>
        <p:nvPicPr>
          <p:cNvPr id="9" name="Imag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2345" y="332656"/>
            <a:ext cx="2461463" cy="1728192"/>
          </a:xfrm>
          <a:prstGeom prst="rect">
            <a:avLst/>
          </a:prstGeom>
        </p:spPr>
      </p:pic>
    </p:spTree>
    <p:extLst>
      <p:ext uri="{BB962C8B-B14F-4D97-AF65-F5344CB8AC3E}">
        <p14:creationId xmlns:p14="http://schemas.microsoft.com/office/powerpoint/2010/main" val="3301112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6F9D1EB-894A-41AF-886C-DB22D7C0A681}" type="datetimeFigureOut">
              <a:rPr lang="fr-FR" smtClean="0"/>
              <a:t>20/11/2025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B44F1F5-9C8F-49B5-AD38-C5A228BEF664}"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a:t>Modifiez le style du titre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fr-FR"/>
              <a:t>Modifiez les styles du texte du masque</a:t>
            </a:r>
          </a:p>
        </p:txBody>
      </p:sp>
      <p:sp>
        <p:nvSpPr>
          <p:cNvPr id="4" name="Date Placeholder 3"/>
          <p:cNvSpPr>
            <a:spLocks noGrp="1"/>
          </p:cNvSpPr>
          <p:nvPr>
            <p:ph type="dt" sz="half" idx="10"/>
          </p:nvPr>
        </p:nvSpPr>
        <p:spPr/>
        <p:txBody>
          <a:bodyPr/>
          <a:lstStyle/>
          <a:p>
            <a:fld id="{76F9D1EB-894A-41AF-886C-DB22D7C0A681}" type="datetimeFigureOut">
              <a:rPr lang="fr-FR" smtClean="0"/>
              <a:t>20/11/2025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B44F1F5-9C8F-49B5-AD38-C5A228BEF664}" type="slidenum">
              <a:rPr lang="fr-FR" smtClean="0"/>
              <a:t>‹N°›</a:t>
            </a:fld>
            <a:endParaRPr lang="fr-FR"/>
          </a:p>
        </p:txBody>
      </p:sp>
      <p:pic>
        <p:nvPicPr>
          <p:cNvPr id="9" name="Imag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2345" y="332656"/>
            <a:ext cx="2461463" cy="1728192"/>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76F9D1EB-894A-41AF-886C-DB22D7C0A681}" type="datetimeFigureOut">
              <a:rPr lang="fr-FR" smtClean="0"/>
              <a:t>20/11/2025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B44F1F5-9C8F-49B5-AD38-C5A228BEF664}" type="slidenum">
              <a:rPr lang="fr-FR" smtClean="0"/>
              <a:t>‹N°›</a:t>
            </a:fld>
            <a:endParaRPr lang="fr-FR"/>
          </a:p>
        </p:txBody>
      </p:sp>
      <p:sp>
        <p:nvSpPr>
          <p:cNvPr id="8" name="Title 7"/>
          <p:cNvSpPr>
            <a:spLocks noGrp="1"/>
          </p:cNvSpPr>
          <p:nvPr>
            <p:ph type="title"/>
          </p:nvPr>
        </p:nvSpPr>
        <p:spPr/>
        <p:txBody>
          <a:bodyPr/>
          <a:lstStyle/>
          <a:p>
            <a:r>
              <a:rPr lang="fr-FR"/>
              <a:t>Modifiez le style du titre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fr-FR"/>
              <a:t>Modifiez les styles du texte du masque</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fr-FR"/>
              <a:t>Modifiez les styles du texte du masque</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76F9D1EB-894A-41AF-886C-DB22D7C0A681}" type="datetimeFigureOut">
              <a:rPr lang="fr-FR" smtClean="0"/>
              <a:t>20/11/2025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B44F1F5-9C8F-49B5-AD38-C5A228BEF664}"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a:t>Modifiez le style du titre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fr-FR"/>
              <a:t>Modifiez les styles du texte du masque</a:t>
            </a:r>
          </a:p>
        </p:txBody>
      </p:sp>
      <p:sp>
        <p:nvSpPr>
          <p:cNvPr id="5" name="Date Placeholder 4"/>
          <p:cNvSpPr>
            <a:spLocks noGrp="1"/>
          </p:cNvSpPr>
          <p:nvPr>
            <p:ph type="dt" sz="half" idx="10"/>
          </p:nvPr>
        </p:nvSpPr>
        <p:spPr/>
        <p:txBody>
          <a:bodyPr/>
          <a:lstStyle/>
          <a:p>
            <a:fld id="{76F9D1EB-894A-41AF-886C-DB22D7C0A681}" type="datetimeFigureOut">
              <a:rPr lang="fr-FR" smtClean="0"/>
              <a:t>20/11/2025</a:t>
            </a:fld>
            <a:endParaRPr lang="fr-F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fr-F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B44F1F5-9C8F-49B5-AD38-C5A228BEF664}"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fr-FR"/>
              <a:t>Cliquez sur l'icône pour ajouter une image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fr-FR"/>
              <a:t>Modifiez le style du titre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76F9D1EB-894A-41AF-886C-DB22D7C0A681}" type="datetimeFigureOut">
              <a:rPr lang="fr-FR" smtClean="0"/>
              <a:t>20/11/2025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B44F1F5-9C8F-49B5-AD38-C5A228BEF664}" type="slidenum">
              <a:rPr lang="fr-FR" smtClean="0"/>
              <a:t>‹N°›</a:t>
            </a:fld>
            <a:endParaRPr lang="fr-FR"/>
          </a:p>
        </p:txBody>
      </p:sp>
      <p:pic>
        <p:nvPicPr>
          <p:cNvPr id="12" name="Imag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2345" y="332656"/>
            <a:ext cx="2461463" cy="172819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exte">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p:nvPr>
        </p:nvSpPr>
        <p:spPr>
          <a:xfrm>
            <a:off x="442743" y="948137"/>
            <a:ext cx="8100000" cy="373459"/>
          </a:xfrm>
        </p:spPr>
        <p:txBody>
          <a:bodyPr anchor="b"/>
          <a:lstStyle>
            <a:lvl1pPr marL="0" indent="0">
              <a:buNone/>
              <a:defRPr sz="16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7" name="Espace réservé de la date 6">
            <a:extLst>
              <a:ext uri="{FF2B5EF4-FFF2-40B4-BE49-F238E27FC236}">
                <a16:creationId xmlns:a16="http://schemas.microsoft.com/office/drawing/2014/main" id="{1E05C12A-6D66-4BD5-8AA3-E181C54F9E89}"/>
              </a:ext>
            </a:extLst>
          </p:cNvPr>
          <p:cNvSpPr>
            <a:spLocks noGrp="1"/>
          </p:cNvSpPr>
          <p:nvPr>
            <p:ph type="dt" sz="half" idx="10"/>
          </p:nvPr>
        </p:nvSpPr>
        <p:spPr/>
        <p:txBody>
          <a:bodyPr/>
          <a:lstStyle/>
          <a:p>
            <a:fld id="{DC8D4954-787C-4048-99BF-755F645CEA08}" type="datetime1">
              <a:rPr lang="fr-FR" smtClean="0"/>
              <a:t>20/11/2025</a:t>
            </a:fld>
            <a:endParaRPr lang="fr-FR"/>
          </a:p>
        </p:txBody>
      </p:sp>
      <p:sp>
        <p:nvSpPr>
          <p:cNvPr id="8" name="Espace réservé du pied de page 7">
            <a:extLst>
              <a:ext uri="{FF2B5EF4-FFF2-40B4-BE49-F238E27FC236}">
                <a16:creationId xmlns:a16="http://schemas.microsoft.com/office/drawing/2014/main" id="{4D9927BF-3057-4ED9-A027-6ED3E5944114}"/>
              </a:ext>
            </a:extLst>
          </p:cNvPr>
          <p:cNvSpPr>
            <a:spLocks noGrp="1"/>
          </p:cNvSpPr>
          <p:nvPr>
            <p:ph type="ftr" sz="quarter" idx="11"/>
          </p:nvPr>
        </p:nvSpPr>
        <p:spPr/>
        <p:txBody>
          <a:bodyPr/>
          <a:lstStyle/>
          <a:p>
            <a:r>
              <a:rPr lang="fr-FR"/>
              <a:t>Pied de page de la présentation | Décembre 2018 |</a:t>
            </a:r>
          </a:p>
        </p:txBody>
      </p:sp>
      <p:sp>
        <p:nvSpPr>
          <p:cNvPr id="9" name="Espace réservé du numéro de diapositive 8">
            <a:extLst>
              <a:ext uri="{FF2B5EF4-FFF2-40B4-BE49-F238E27FC236}">
                <a16:creationId xmlns:a16="http://schemas.microsoft.com/office/drawing/2014/main" id="{7E748F74-A8DF-40EA-847A-446CF8437D01}"/>
              </a:ext>
            </a:extLst>
          </p:cNvPr>
          <p:cNvSpPr>
            <a:spLocks noGrp="1"/>
          </p:cNvSpPr>
          <p:nvPr>
            <p:ph type="sldNum" sz="quarter" idx="12"/>
          </p:nvPr>
        </p:nvSpPr>
        <p:spPr/>
        <p:txBody>
          <a:bodyPr/>
          <a:lstStyle/>
          <a:p>
            <a:fld id="{975A587B-5814-4D9B-9598-FE9CB954CB01}" type="slidenum">
              <a:rPr lang="fr-FR" smtClean="0"/>
              <a:t>‹N°›</a:t>
            </a:fld>
            <a:endParaRPr lang="fr-F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p:nvPr>
        </p:nvSpPr>
        <p:spPr>
          <a:xfrm>
            <a:off x="442743" y="1813717"/>
            <a:ext cx="8100000" cy="3960000"/>
          </a:xfrm>
        </p:spPr>
        <p:txBody>
          <a:bodyPr/>
          <a:lstStyle>
            <a:lvl1pPr>
              <a:lnSpc>
                <a:spcPct val="130000"/>
              </a:lnSpc>
              <a:defRPr sz="1400">
                <a:solidFill>
                  <a:schemeClr val="tx1"/>
                </a:solidFill>
              </a:defRPr>
            </a:lvl1pPr>
            <a:lvl2pPr marL="0" indent="179388">
              <a:lnSpc>
                <a:spcPct val="130000"/>
              </a:lnSpc>
              <a:buClr>
                <a:schemeClr val="tx1"/>
              </a:buClr>
              <a:defRPr sz="1400"/>
            </a:lvl2pPr>
            <a:lvl3pPr marL="216000" indent="109538">
              <a:lnSpc>
                <a:spcPct val="130000"/>
              </a:lnSpc>
              <a:spcBef>
                <a:spcPts val="300"/>
              </a:spcBef>
              <a:defRPr sz="1400">
                <a:solidFill>
                  <a:schemeClr val="tx1"/>
                </a:solidFill>
              </a:defRPr>
            </a:lvl3pPr>
            <a:lvl4pPr marL="360000" indent="126000">
              <a:lnSpc>
                <a:spcPct val="130000"/>
              </a:lnSpc>
              <a:spcBef>
                <a:spcPts val="300"/>
              </a:spcBef>
              <a:defRPr sz="1400">
                <a:solidFill>
                  <a:schemeClr val="tx1"/>
                </a:solidFill>
              </a:defRPr>
            </a:lvl4pPr>
            <a:lvl5pPr marL="360000" indent="0">
              <a:lnSpc>
                <a:spcPct val="130000"/>
              </a:lnSpc>
              <a:spcBef>
                <a:spcPts val="300"/>
              </a:spcBef>
              <a:defRPr sz="1400">
                <a:solidFill>
                  <a:schemeClr val="tx1"/>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0" name="Titre 9">
            <a:extLst>
              <a:ext uri="{FF2B5EF4-FFF2-40B4-BE49-F238E27FC236}">
                <a16:creationId xmlns:a16="http://schemas.microsoft.com/office/drawing/2014/main" id="{6F48ADC4-A9D9-4DF3-8EBA-2466D4BD9B4D}"/>
              </a:ext>
            </a:extLst>
          </p:cNvPr>
          <p:cNvSpPr>
            <a:spLocks noGrp="1"/>
          </p:cNvSpPr>
          <p:nvPr>
            <p:ph type="title"/>
          </p:nvPr>
        </p:nvSpPr>
        <p:spPr>
          <a:xfrm>
            <a:off x="442743" y="540541"/>
            <a:ext cx="8100000" cy="468000"/>
          </a:xfrm>
        </p:spPr>
        <p:txBody>
          <a:bodyPr/>
          <a:lstStyle>
            <a:lvl1pPr>
              <a:defRPr>
                <a:solidFill>
                  <a:schemeClr val="tx1"/>
                </a:solidFill>
              </a:defRPr>
            </a:lvl1pPr>
          </a:lstStyle>
          <a:p>
            <a:r>
              <a:rPr lang="fr-FR" dirty="0"/>
              <a:t>Modifiez le style du titre</a:t>
            </a:r>
          </a:p>
        </p:txBody>
      </p:sp>
    </p:spTree>
    <p:extLst>
      <p:ext uri="{BB962C8B-B14F-4D97-AF65-F5344CB8AC3E}">
        <p14:creationId xmlns:p14="http://schemas.microsoft.com/office/powerpoint/2010/main" val="2989194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exte 1 colonn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14" name="Espace réservé du texte 13"/>
          <p:cNvSpPr>
            <a:spLocks noGrp="1"/>
          </p:cNvSpPr>
          <p:nvPr>
            <p:ph type="body" sz="quarter" idx="13"/>
          </p:nvPr>
        </p:nvSpPr>
        <p:spPr>
          <a:xfrm>
            <a:off x="431800" y="1511300"/>
            <a:ext cx="8280400" cy="4536000"/>
          </a:xfrm>
        </p:spPr>
        <p:txBody>
          <a:bodyPr/>
          <a:lstStyle>
            <a:lvl4pPr>
              <a:buSzPct val="65000"/>
              <a:defRPr/>
            </a:lvl4pPr>
            <a:lvl5pPr marL="539388">
              <a:buSzPct val="65000"/>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e la date 3"/>
          <p:cNvSpPr>
            <a:spLocks noGrp="1"/>
          </p:cNvSpPr>
          <p:nvPr>
            <p:ph type="dt" sz="half" idx="14"/>
          </p:nvPr>
        </p:nvSpPr>
        <p:spPr/>
        <p:txBody>
          <a:bodyPr/>
          <a:lstStyle>
            <a:lvl1pPr>
              <a:defRPr/>
            </a:lvl1pPr>
          </a:lstStyle>
          <a:p>
            <a:pPr>
              <a:defRPr/>
            </a:pPr>
            <a:r>
              <a:rPr lang="fr-FR"/>
              <a:t>Septembre 2018</a:t>
            </a:r>
          </a:p>
        </p:txBody>
      </p:sp>
      <p:sp>
        <p:nvSpPr>
          <p:cNvPr id="5" name="Espace réservé du pied de page 4"/>
          <p:cNvSpPr>
            <a:spLocks noGrp="1"/>
          </p:cNvSpPr>
          <p:nvPr>
            <p:ph type="ftr" sz="quarter" idx="15"/>
          </p:nvPr>
        </p:nvSpPr>
        <p:spPr/>
        <p:txBody>
          <a:bodyPr/>
          <a:lstStyle>
            <a:lvl1pPr>
              <a:defRPr/>
            </a:lvl1pPr>
          </a:lstStyle>
          <a:p>
            <a:pPr>
              <a:defRPr/>
            </a:pPr>
            <a:r>
              <a:rPr lang="fr-FR" dirty="0"/>
              <a:t>MDPH 75 - Groupe de travail « Réponse Accompagnée »</a:t>
            </a:r>
          </a:p>
        </p:txBody>
      </p:sp>
      <p:sp>
        <p:nvSpPr>
          <p:cNvPr id="6" name="Espace réservé du numéro de diapositive 5"/>
          <p:cNvSpPr>
            <a:spLocks noGrp="1"/>
          </p:cNvSpPr>
          <p:nvPr>
            <p:ph type="sldNum" sz="quarter" idx="16"/>
          </p:nvPr>
        </p:nvSpPr>
        <p:spPr/>
        <p:txBody>
          <a:bodyPr/>
          <a:lstStyle>
            <a:lvl1pPr>
              <a:defRPr/>
            </a:lvl1pPr>
          </a:lstStyle>
          <a:p>
            <a:fld id="{A0F8CB97-C233-4F40-B492-E07BCEB3816D}" type="slidenum">
              <a:rPr lang="fr-FR" altLang="fr-FR"/>
              <a:pPr/>
              <a:t>‹N°›</a:t>
            </a:fld>
            <a:endParaRPr lang="fr-FR" altLang="fr-FR"/>
          </a:p>
        </p:txBody>
      </p:sp>
    </p:spTree>
    <p:extLst>
      <p:ext uri="{BB962C8B-B14F-4D97-AF65-F5344CB8AC3E}">
        <p14:creationId xmlns:p14="http://schemas.microsoft.com/office/powerpoint/2010/main" val="1170002107"/>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fr-FR"/>
              <a:t>Modifiez le style du titre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76F9D1EB-894A-41AF-886C-DB22D7C0A681}" type="datetimeFigureOut">
              <a:rPr lang="fr-FR" smtClean="0"/>
              <a:t>20/11/2025</a:t>
            </a:fld>
            <a:endParaRPr lang="fr-FR"/>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fr-FR"/>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BB44F1F5-9C8F-49B5-AD38-C5A228BEF664}"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4" r:id="rId6"/>
    <p:sldLayoutId id="2147483695" r:id="rId7"/>
    <p:sldLayoutId id="2147483698" r:id="rId8"/>
    <p:sldLayoutId id="2147483699" r:id="rId9"/>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e 8"/>
          <p:cNvGrpSpPr/>
          <p:nvPr/>
        </p:nvGrpSpPr>
        <p:grpSpPr>
          <a:xfrm rot="5400000">
            <a:off x="-3121466" y="3124974"/>
            <a:ext cx="6854492" cy="611560"/>
            <a:chOff x="-2386" y="4509119"/>
            <a:chExt cx="9146382" cy="1807369"/>
          </a:xfrm>
        </p:grpSpPr>
        <p:sp>
          <p:nvSpPr>
            <p:cNvPr id="7" name="Freeform 6"/>
            <p:cNvSpPr/>
            <p:nvPr/>
          </p:nvSpPr>
          <p:spPr>
            <a:xfrm>
              <a:off x="-2386" y="4509119"/>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8" name="Freeform 7"/>
            <p:cNvSpPr/>
            <p:nvPr/>
          </p:nvSpPr>
          <p:spPr>
            <a:xfrm>
              <a:off x="-2384" y="4509120"/>
              <a:ext cx="9146380" cy="1807368"/>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grpSp>
      <p:sp>
        <p:nvSpPr>
          <p:cNvPr id="2" name="Title Placeholder 1"/>
          <p:cNvSpPr>
            <a:spLocks noGrp="1"/>
          </p:cNvSpPr>
          <p:nvPr>
            <p:ph type="title"/>
          </p:nvPr>
        </p:nvSpPr>
        <p:spPr>
          <a:xfrm>
            <a:off x="1043608" y="365760"/>
            <a:ext cx="7520940" cy="548640"/>
          </a:xfrm>
          <a:prstGeom prst="rect">
            <a:avLst/>
          </a:prstGeom>
        </p:spPr>
        <p:txBody>
          <a:bodyPr vert="horz" lIns="91440" tIns="45720" rIns="91440" bIns="45720" rtlCol="0" anchor="ctr">
            <a:noAutofit/>
          </a:bodyPr>
          <a:lstStyle/>
          <a:p>
            <a:r>
              <a:rPr lang="fr-FR" dirty="0"/>
              <a:t>Modifiez le style du titre</a:t>
            </a:r>
            <a:endParaRPr lang="en-US" dirty="0"/>
          </a:p>
        </p:txBody>
      </p:sp>
      <p:sp>
        <p:nvSpPr>
          <p:cNvPr id="3" name="Text Placeholder 2"/>
          <p:cNvSpPr>
            <a:spLocks noGrp="1"/>
          </p:cNvSpPr>
          <p:nvPr>
            <p:ph type="body" idx="1"/>
          </p:nvPr>
        </p:nvSpPr>
        <p:spPr>
          <a:xfrm>
            <a:off x="1083508" y="1100628"/>
            <a:ext cx="7520940" cy="499266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8805" y="6404823"/>
            <a:ext cx="1074112" cy="216024"/>
          </a:xfrm>
          <a:prstGeom prst="rect">
            <a:avLst/>
          </a:prstGeom>
        </p:spPr>
        <p:txBody>
          <a:bodyPr vert="horz" lIns="91440" tIns="45720" rIns="91440" bIns="45720" rtlCol="0" anchor="ctr"/>
          <a:lstStyle>
            <a:lvl1pPr algn="l">
              <a:defRPr sz="900" b="1">
                <a:solidFill>
                  <a:srgbClr val="FFFFFF"/>
                </a:solidFill>
              </a:defRPr>
            </a:lvl1pPr>
          </a:lstStyle>
          <a:p>
            <a:fld id="{97211568-2520-45F9-9061-D3746E418873}" type="datetimeFigureOut">
              <a:rPr lang="fr-FR" smtClean="0"/>
              <a:pPr/>
              <a:t>20/11/2025</a:t>
            </a:fld>
            <a:endParaRPr lang="fr-FR" dirty="0"/>
          </a:p>
        </p:txBody>
      </p:sp>
      <p:sp>
        <p:nvSpPr>
          <p:cNvPr id="5" name="Footer Placeholder 4"/>
          <p:cNvSpPr>
            <a:spLocks noGrp="1"/>
          </p:cNvSpPr>
          <p:nvPr>
            <p:ph type="ftr" sz="quarter" idx="3"/>
          </p:nvPr>
        </p:nvSpPr>
        <p:spPr>
          <a:xfrm>
            <a:off x="3517514" y="6375675"/>
            <a:ext cx="4724400" cy="274320"/>
          </a:xfrm>
          <a:prstGeom prst="rect">
            <a:avLst/>
          </a:prstGeom>
        </p:spPr>
        <p:txBody>
          <a:bodyPr vert="horz" lIns="91440" tIns="45720" rIns="91440" bIns="45720" rtlCol="0" anchor="ctr"/>
          <a:lstStyle>
            <a:lvl1pPr algn="r">
              <a:defRPr sz="1000" cap="all" spc="200" baseline="0">
                <a:solidFill>
                  <a:schemeClr val="accent2"/>
                </a:solidFill>
              </a:defRPr>
            </a:lvl1pPr>
          </a:lstStyle>
          <a:p>
            <a:endParaRPr lang="fr-FR" dirty="0">
              <a:solidFill>
                <a:srgbClr val="F96A1B"/>
              </a:solidFill>
            </a:endParaRPr>
          </a:p>
        </p:txBody>
      </p:sp>
      <p:sp>
        <p:nvSpPr>
          <p:cNvPr id="6" name="Slide Number Placeholder 5"/>
          <p:cNvSpPr>
            <a:spLocks noGrp="1"/>
          </p:cNvSpPr>
          <p:nvPr>
            <p:ph type="sldNum" sz="quarter" idx="4"/>
          </p:nvPr>
        </p:nvSpPr>
        <p:spPr>
          <a:xfrm>
            <a:off x="8401038" y="6261375"/>
            <a:ext cx="502920" cy="502920"/>
          </a:xfrm>
          <a:prstGeom prst="ellipse">
            <a:avLst/>
          </a:prstGeom>
          <a:ln/>
        </p:spPr>
        <p:style>
          <a:lnRef idx="2">
            <a:schemeClr val="accent2"/>
          </a:lnRef>
          <a:fillRef idx="1">
            <a:schemeClr val="lt1"/>
          </a:fillRef>
          <a:effectRef idx="0">
            <a:schemeClr val="accent2"/>
          </a:effectRef>
          <a:fontRef idx="none"/>
        </p:style>
        <p:txBody>
          <a:bodyPr vert="horz" lIns="9144" tIns="9144" rIns="9144" bIns="9144" rtlCol="0" anchor="ctr">
            <a:noAutofit/>
          </a:bodyPr>
          <a:lstStyle>
            <a:lvl1pPr algn="ctr">
              <a:defRPr sz="1400">
                <a:solidFill>
                  <a:schemeClr val="accent2"/>
                </a:solidFill>
              </a:defRPr>
            </a:lvl1pPr>
          </a:lstStyle>
          <a:p>
            <a:fld id="{F933AAAA-92F4-4B79-B0A5-699DA7338E99}" type="slidenum">
              <a:rPr lang="fr-FR" smtClean="0">
                <a:solidFill>
                  <a:srgbClr val="F96A1B"/>
                </a:solidFill>
              </a:rPr>
              <a:pPr/>
              <a:t>‹N°›</a:t>
            </a:fld>
            <a:endParaRPr lang="fr-FR" dirty="0">
              <a:solidFill>
                <a:srgbClr val="F96A1B"/>
              </a:solidFill>
            </a:endParaRPr>
          </a:p>
        </p:txBody>
      </p:sp>
    </p:spTree>
    <p:extLst>
      <p:ext uri="{BB962C8B-B14F-4D97-AF65-F5344CB8AC3E}">
        <p14:creationId xmlns:p14="http://schemas.microsoft.com/office/powerpoint/2010/main" val="2273767394"/>
      </p:ext>
    </p:extLst>
  </p:cSld>
  <p:clrMap bg1="lt1" tx1="dk1" bg2="lt2" tx2="dk2" accent1="accent1" accent2="accent2" accent3="accent3" accent4="accent4" accent5="accent5" accent6="accent6" hlink="hlink" folHlink="folHlink"/>
  <p:sldLayoutIdLst>
    <p:sldLayoutId id="2147483702" r:id="rId1"/>
    <p:sldLayoutId id="2147483704" r:id="rId2"/>
    <p:sldLayoutId id="2147483710" r:id="rId3"/>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1.png"/><Relationship Id="rId7"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10.xml"/><Relationship Id="rId6" Type="http://schemas.openxmlformats.org/officeDocument/2006/relationships/hyperlink" Target="https://www.acce-o.fr/client/mdph_paris" TargetMode="External"/><Relationship Id="rId5" Type="http://schemas.openxmlformats.org/officeDocument/2006/relationships/image" Target="../media/image12.png"/><Relationship Id="rId4" Type="http://schemas.openxmlformats.org/officeDocument/2006/relationships/hyperlink" Target="mailto:contact.partenaires@mdph.paris.fr" TargetMode="Externa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0.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0.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rot="19110354">
            <a:off x="1661496" y="3329317"/>
            <a:ext cx="2461539" cy="406599"/>
          </a:xfrm>
        </p:spPr>
        <p:txBody>
          <a:bodyPr/>
          <a:lstStyle/>
          <a:p>
            <a:r>
              <a:rPr lang="fr-FR" sz="1800" dirty="0">
                <a:latin typeface="Arial Nova Light"/>
              </a:rPr>
              <a:t>Webinaire – PCH 21/11/2025</a:t>
            </a:r>
          </a:p>
        </p:txBody>
      </p:sp>
      <p:sp>
        <p:nvSpPr>
          <p:cNvPr id="5" name="Sous-titre 2"/>
          <p:cNvSpPr txBox="1">
            <a:spLocks/>
          </p:cNvSpPr>
          <p:nvPr/>
        </p:nvSpPr>
        <p:spPr>
          <a:xfrm>
            <a:off x="2411760" y="4725144"/>
            <a:ext cx="6624736" cy="1771595"/>
          </a:xfrm>
          <a:prstGeom prst="rect">
            <a:avLst/>
          </a:prstGeom>
        </p:spPr>
        <p:txBody>
          <a:bodyPr vert="horz" lIns="91440" tIns="9144" rIns="91440" bIns="45720" rtlCol="0">
            <a:normAutofit/>
          </a:bodyPr>
          <a:lstStyle>
            <a:lvl1pPr marL="0" indent="0" algn="l" defTabSz="914400" rtl="0" eaLnBrk="1" latinLnBrk="0" hangingPunct="1">
              <a:spcBef>
                <a:spcPts val="800"/>
              </a:spcBef>
              <a:buFont typeface="Arial" pitchFamily="34" charse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defTabSz="914400" rtl="0" eaLnBrk="1" latinLnBrk="0" hangingPunct="1">
              <a:spcBef>
                <a:spcPts val="300"/>
              </a:spcBef>
              <a:buClr>
                <a:schemeClr val="accent2"/>
              </a:buClr>
              <a:buFont typeface="Wingdings" pitchFamily="2" charset="2"/>
              <a:buNone/>
              <a:defRPr sz="1600" kern="1200">
                <a:solidFill>
                  <a:schemeClr val="tx1">
                    <a:tint val="75000"/>
                  </a:schemeClr>
                </a:solidFill>
                <a:latin typeface="+mn-lt"/>
                <a:ea typeface="+mn-ea"/>
                <a:cs typeface="+mn-cs"/>
              </a:defRPr>
            </a:lvl2pPr>
            <a:lvl3pPr marL="914400" indent="0" algn="ctr" defTabSz="914400" rtl="0" eaLnBrk="1" latinLnBrk="0" hangingPunct="1">
              <a:spcBef>
                <a:spcPts val="300"/>
              </a:spcBef>
              <a:buClr>
                <a:schemeClr val="accent2"/>
              </a:buClr>
              <a:buFont typeface="Wingdings" pitchFamily="2" charset="2"/>
              <a:buNone/>
              <a:defRPr sz="1600" kern="1200">
                <a:solidFill>
                  <a:schemeClr val="tx1">
                    <a:tint val="75000"/>
                  </a:schemeClr>
                </a:solidFill>
                <a:latin typeface="+mn-lt"/>
                <a:ea typeface="+mn-ea"/>
                <a:cs typeface="+mn-cs"/>
              </a:defRPr>
            </a:lvl3pPr>
            <a:lvl4pPr marL="1371600" indent="0" algn="ctr" defTabSz="914400" rtl="0" eaLnBrk="1" latinLnBrk="0" hangingPunct="1">
              <a:spcBef>
                <a:spcPts val="300"/>
              </a:spcBef>
              <a:buClr>
                <a:schemeClr val="accent2"/>
              </a:buClr>
              <a:buFont typeface="Wingdings" pitchFamily="2" charset="2"/>
              <a:buNone/>
              <a:defRPr sz="1600" kern="1200">
                <a:solidFill>
                  <a:schemeClr val="tx1">
                    <a:tint val="75000"/>
                  </a:schemeClr>
                </a:solidFill>
                <a:latin typeface="+mn-lt"/>
                <a:ea typeface="+mn-ea"/>
                <a:cs typeface="+mn-cs"/>
              </a:defRPr>
            </a:lvl4pPr>
            <a:lvl5pPr marL="1828800" indent="0" algn="ctr" defTabSz="914400" rtl="0" eaLnBrk="1" latinLnBrk="0" hangingPunct="1">
              <a:spcBef>
                <a:spcPts val="300"/>
              </a:spcBef>
              <a:buClr>
                <a:schemeClr val="accent2"/>
              </a:buClr>
              <a:buFont typeface="Wingdings" pitchFamily="2" charset="2"/>
              <a:buNone/>
              <a:defRPr sz="1600" kern="1200">
                <a:solidFill>
                  <a:schemeClr val="tx1">
                    <a:tint val="75000"/>
                  </a:schemeClr>
                </a:solidFill>
                <a:latin typeface="+mn-lt"/>
                <a:ea typeface="+mn-ea"/>
                <a:cs typeface="+mn-cs"/>
              </a:defRPr>
            </a:lvl5pPr>
            <a:lvl6pPr marL="2286000" indent="0" algn="ctr" defTabSz="914400" rtl="0" eaLnBrk="1" latinLnBrk="0" hangingPunct="1">
              <a:spcBef>
                <a:spcPts val="300"/>
              </a:spcBef>
              <a:buClr>
                <a:schemeClr val="accent2"/>
              </a:buClr>
              <a:buFont typeface="Wingdings" pitchFamily="2" charset="2"/>
              <a:buNone/>
              <a:defRPr sz="1400" kern="1200">
                <a:solidFill>
                  <a:schemeClr val="tx1">
                    <a:tint val="75000"/>
                  </a:schemeClr>
                </a:solidFill>
                <a:latin typeface="+mn-lt"/>
                <a:ea typeface="+mn-ea"/>
                <a:cs typeface="+mn-cs"/>
              </a:defRPr>
            </a:lvl6pPr>
            <a:lvl7pPr marL="2743200" indent="0" algn="ctr" defTabSz="914400" rtl="0" eaLnBrk="1" latinLnBrk="0" hangingPunct="1">
              <a:spcBef>
                <a:spcPts val="300"/>
              </a:spcBef>
              <a:buClr>
                <a:schemeClr val="accent2"/>
              </a:buClr>
              <a:buFont typeface="Wingdings" pitchFamily="2" charset="2"/>
              <a:buNone/>
              <a:defRPr sz="1400" kern="1200">
                <a:solidFill>
                  <a:schemeClr val="tx1">
                    <a:tint val="75000"/>
                  </a:schemeClr>
                </a:solidFill>
                <a:latin typeface="+mn-lt"/>
                <a:ea typeface="+mn-ea"/>
                <a:cs typeface="+mn-cs"/>
              </a:defRPr>
            </a:lvl7pPr>
            <a:lvl8pPr marL="3200400" indent="0" algn="ctr" defTabSz="914400" rtl="0" eaLnBrk="1" latinLnBrk="0" hangingPunct="1">
              <a:spcBef>
                <a:spcPts val="300"/>
              </a:spcBef>
              <a:buClr>
                <a:schemeClr val="accent2"/>
              </a:buClr>
              <a:buFont typeface="Wingdings" pitchFamily="2" charset="2"/>
              <a:buNone/>
              <a:defRPr sz="1400" kern="1200">
                <a:solidFill>
                  <a:schemeClr val="tx1">
                    <a:tint val="75000"/>
                  </a:schemeClr>
                </a:solidFill>
                <a:latin typeface="+mn-lt"/>
                <a:ea typeface="+mn-ea"/>
                <a:cs typeface="+mn-cs"/>
              </a:defRPr>
            </a:lvl8pPr>
            <a:lvl9pPr marL="3657600" indent="0" algn="ctr" defTabSz="914400" rtl="0" eaLnBrk="1" latinLnBrk="0" hangingPunct="1">
              <a:spcBef>
                <a:spcPts val="300"/>
              </a:spcBef>
              <a:buClr>
                <a:schemeClr val="accent2"/>
              </a:buClr>
              <a:buFont typeface="Wingdings" pitchFamily="2" charset="2"/>
              <a:buNone/>
              <a:defRPr sz="1400" kern="1200">
                <a:solidFill>
                  <a:schemeClr val="tx1">
                    <a:tint val="75000"/>
                  </a:schemeClr>
                </a:solidFill>
                <a:latin typeface="+mn-lt"/>
                <a:ea typeface="+mn-ea"/>
                <a:cs typeface="+mn-cs"/>
              </a:defRPr>
            </a:lvl9pPr>
          </a:lstStyle>
          <a:p>
            <a:pPr algn="r"/>
            <a:r>
              <a:rPr lang="fr-FR" sz="2400" b="1" dirty="0">
                <a:solidFill>
                  <a:schemeClr val="bg1"/>
                </a:solidFill>
                <a:latin typeface="Arial Nova Cond" panose="020B0506020202020204" pitchFamily="34" charset="0"/>
              </a:rPr>
              <a:t>La Prestation de COMPENSATION DU HANDICAP (PCH)</a:t>
            </a:r>
          </a:p>
          <a:p>
            <a:pPr algn="r"/>
            <a:endParaRPr lang="fr-FR" sz="2000" dirty="0">
              <a:solidFill>
                <a:schemeClr val="bg1"/>
              </a:solidFill>
            </a:endParaRPr>
          </a:p>
          <a:p>
            <a:pPr algn="r"/>
            <a:endParaRPr lang="fr-FR" sz="1200" dirty="0"/>
          </a:p>
        </p:txBody>
      </p:sp>
    </p:spTree>
    <p:extLst>
      <p:ext uri="{BB962C8B-B14F-4D97-AF65-F5344CB8AC3E}">
        <p14:creationId xmlns:p14="http://schemas.microsoft.com/office/powerpoint/2010/main" val="651850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968E6A3F-235C-4FFF-ADAD-975AAD96E6FE}"/>
              </a:ext>
            </a:extLst>
          </p:cNvPr>
          <p:cNvSpPr>
            <a:spLocks noGrp="1"/>
          </p:cNvSpPr>
          <p:nvPr>
            <p:ph type="title"/>
          </p:nvPr>
        </p:nvSpPr>
        <p:spPr/>
        <p:txBody>
          <a:bodyPr/>
          <a:lstStyle/>
          <a:p>
            <a:r>
              <a:rPr lang="fr-FR" sz="2400" dirty="0"/>
              <a:t>Les conditions d’accès aux aides humaines</a:t>
            </a:r>
          </a:p>
        </p:txBody>
      </p:sp>
      <p:sp>
        <p:nvSpPr>
          <p:cNvPr id="6" name="Espace réservé du contenu 5">
            <a:extLst>
              <a:ext uri="{FF2B5EF4-FFF2-40B4-BE49-F238E27FC236}">
                <a16:creationId xmlns:a16="http://schemas.microsoft.com/office/drawing/2014/main" id="{28F7516C-F835-452D-84DA-37F3ED73F765}"/>
              </a:ext>
            </a:extLst>
          </p:cNvPr>
          <p:cNvSpPr>
            <a:spLocks noGrp="1"/>
          </p:cNvSpPr>
          <p:nvPr>
            <p:ph idx="1"/>
          </p:nvPr>
        </p:nvSpPr>
        <p:spPr>
          <a:xfrm>
            <a:off x="1187624" y="1100628"/>
            <a:ext cx="7704856" cy="5208692"/>
          </a:xfrm>
        </p:spPr>
        <p:txBody>
          <a:bodyPr>
            <a:normAutofit/>
          </a:bodyPr>
          <a:lstStyle/>
          <a:p>
            <a:r>
              <a:rPr lang="fr-FR" dirty="0"/>
              <a:t>L’accès à l’aide humaine est subordonné :</a:t>
            </a:r>
            <a:endParaRPr lang="fr-FR" sz="1200" b="0" i="0" u="none" strike="noStrike" baseline="0" dirty="0">
              <a:solidFill>
                <a:srgbClr val="000000"/>
              </a:solidFill>
            </a:endParaRPr>
          </a:p>
          <a:p>
            <a:pPr marL="172800" marR="0" indent="-172800" algn="l">
              <a:buClr>
                <a:schemeClr val="tx1"/>
              </a:buClr>
              <a:buFont typeface="Wingdings" panose="05000000000000000000" pitchFamily="2" charset="2"/>
              <a:buChar char="§"/>
            </a:pPr>
            <a:r>
              <a:rPr lang="fr-FR" sz="1400" b="1" i="0" u="none" strike="noStrike" baseline="0" dirty="0">
                <a:solidFill>
                  <a:srgbClr val="000000"/>
                </a:solidFill>
              </a:rPr>
              <a:t>à la reconnaissance d’une difficulté absolue ou de deux difficultés graves parmi la liste de sept actes essentiels </a:t>
            </a:r>
            <a:r>
              <a:rPr lang="fr-FR" sz="1400" b="1" i="0" u="none" strike="noStrike" baseline="0" dirty="0">
                <a:solidFill>
                  <a:srgbClr val="0070C0"/>
                </a:solidFill>
              </a:rPr>
              <a:t>Condition 1 </a:t>
            </a:r>
            <a:r>
              <a:rPr lang="fr-FR" sz="1400" b="1" i="0" u="none" strike="noStrike" baseline="0" dirty="0">
                <a:solidFill>
                  <a:srgbClr val="000000"/>
                </a:solidFill>
              </a:rPr>
              <a:t>:</a:t>
            </a:r>
          </a:p>
          <a:p>
            <a:pPr marL="172800" marR="0" indent="0" algn="l"/>
            <a:r>
              <a:rPr lang="fr-FR" sz="1400" b="1" i="0" u="none" strike="noStrike" baseline="0" dirty="0">
                <a:solidFill>
                  <a:srgbClr val="000000"/>
                </a:solidFill>
              </a:rPr>
              <a:t>toilette </a:t>
            </a:r>
            <a:r>
              <a:rPr lang="fr-FR" sz="1400" b="0" i="0" u="none" strike="noStrike" baseline="0" dirty="0">
                <a:solidFill>
                  <a:srgbClr val="000000"/>
                </a:solidFill>
              </a:rPr>
              <a:t>(“ se laver ”et “ prendre soin de son corps ”), </a:t>
            </a:r>
          </a:p>
          <a:p>
            <a:pPr marL="0" marR="0" indent="0" algn="l"/>
            <a:r>
              <a:rPr lang="fr-FR" sz="1400" b="1" i="0" u="none" strike="noStrike" baseline="0" dirty="0">
                <a:solidFill>
                  <a:srgbClr val="000000"/>
                </a:solidFill>
              </a:rPr>
              <a:t>    habillage </a:t>
            </a:r>
            <a:r>
              <a:rPr lang="fr-FR" sz="1400" b="0" i="0" u="none" strike="noStrike" baseline="0" dirty="0">
                <a:solidFill>
                  <a:srgbClr val="000000"/>
                </a:solidFill>
              </a:rPr>
              <a:t>(“ s'habiller ” et “ s'habiller selon les circonstances ”), </a:t>
            </a:r>
          </a:p>
          <a:p>
            <a:pPr marL="172800" marR="0" indent="0" algn="l"/>
            <a:r>
              <a:rPr lang="fr-FR" sz="1400" dirty="0">
                <a:solidFill>
                  <a:srgbClr val="000000"/>
                </a:solidFill>
              </a:rPr>
              <a:t>a</a:t>
            </a:r>
            <a:r>
              <a:rPr lang="fr-FR" sz="1400" b="1" i="0" u="none" strike="noStrike" baseline="0" dirty="0">
                <a:solidFill>
                  <a:srgbClr val="000000"/>
                </a:solidFill>
              </a:rPr>
              <a:t>limentation </a:t>
            </a:r>
            <a:r>
              <a:rPr lang="fr-FR" sz="1400" b="0" i="0" u="none" strike="noStrike" baseline="0" dirty="0">
                <a:solidFill>
                  <a:srgbClr val="000000"/>
                </a:solidFill>
              </a:rPr>
              <a:t>(“ manger ” et “ boire ”, et le besoin d'accompagnement pour l'acte), </a:t>
            </a:r>
          </a:p>
          <a:p>
            <a:pPr marL="172800" marR="0" algn="l"/>
            <a:r>
              <a:rPr lang="fr-FR" sz="1400" b="1" i="0" u="none" strike="noStrike" baseline="0" dirty="0">
                <a:solidFill>
                  <a:srgbClr val="000000"/>
                </a:solidFill>
              </a:rPr>
              <a:t>    élimination </a:t>
            </a:r>
            <a:r>
              <a:rPr lang="fr-FR" sz="1400" b="0" i="0" u="none" strike="noStrike" baseline="0" dirty="0">
                <a:solidFill>
                  <a:srgbClr val="000000"/>
                </a:solidFill>
              </a:rPr>
              <a:t>(“ assurer la continence ” et “ aller aux toilettes ”),</a:t>
            </a:r>
          </a:p>
          <a:p>
            <a:pPr marL="172800"/>
            <a:r>
              <a:rPr lang="fr-FR" sz="1400" dirty="0">
                <a:solidFill>
                  <a:srgbClr val="000000"/>
                </a:solidFill>
              </a:rPr>
              <a:t>    </a:t>
            </a:r>
            <a:r>
              <a:rPr lang="fr-FR" sz="1400" b="1" i="0" u="none" strike="noStrike" baseline="0" dirty="0">
                <a:solidFill>
                  <a:srgbClr val="000000"/>
                </a:solidFill>
              </a:rPr>
              <a:t>les déplacements </a:t>
            </a:r>
            <a:r>
              <a:rPr lang="fr-FR" sz="1400" b="0" dirty="0">
                <a:solidFill>
                  <a:srgbClr val="000000"/>
                </a:solidFill>
              </a:rPr>
              <a:t>(“ dans </a:t>
            </a:r>
            <a:r>
              <a:rPr lang="fr-FR" sz="1400" b="0" i="0" u="none" strike="noStrike" baseline="0" dirty="0">
                <a:solidFill>
                  <a:srgbClr val="000000"/>
                </a:solidFill>
              </a:rPr>
              <a:t>le </a:t>
            </a:r>
            <a:r>
              <a:rPr lang="fr-FR" sz="1400" b="0" dirty="0">
                <a:solidFill>
                  <a:srgbClr val="000000"/>
                </a:solidFill>
              </a:rPr>
              <a:t>logement ” </a:t>
            </a:r>
            <a:r>
              <a:rPr lang="fr-FR" sz="1400" b="0" i="0" u="none" strike="noStrike" baseline="0" dirty="0">
                <a:solidFill>
                  <a:srgbClr val="000000"/>
                </a:solidFill>
              </a:rPr>
              <a:t>et à l’extérieur si exigés par des démarches liées au  handicap),</a:t>
            </a:r>
          </a:p>
          <a:p>
            <a:pPr marR="0" algn="l"/>
            <a:r>
              <a:rPr lang="fr-FR" sz="1400" dirty="0">
                <a:solidFill>
                  <a:srgbClr val="000000"/>
                </a:solidFill>
              </a:rPr>
              <a:t>    </a:t>
            </a:r>
            <a:r>
              <a:rPr lang="fr-FR" sz="1400" b="1" i="0" u="none" strike="noStrike" baseline="0" dirty="0">
                <a:solidFill>
                  <a:srgbClr val="000000"/>
                </a:solidFill>
              </a:rPr>
              <a:t>la maîtrise de son comportement,</a:t>
            </a:r>
            <a:endParaRPr lang="fr-FR" sz="1400" b="0" i="0" u="none" strike="noStrike" baseline="0" dirty="0">
              <a:solidFill>
                <a:srgbClr val="000000"/>
              </a:solidFill>
            </a:endParaRPr>
          </a:p>
          <a:p>
            <a:pPr marR="0" algn="l"/>
            <a:r>
              <a:rPr lang="fr-FR" sz="1400" dirty="0">
                <a:solidFill>
                  <a:srgbClr val="000000"/>
                </a:solidFill>
              </a:rPr>
              <a:t>    </a:t>
            </a:r>
            <a:r>
              <a:rPr lang="fr-FR" sz="1400" b="1" i="0" u="none" strike="noStrike" baseline="0" dirty="0">
                <a:solidFill>
                  <a:srgbClr val="000000"/>
                </a:solidFill>
              </a:rPr>
              <a:t>la réalisation des tâches multiples</a:t>
            </a:r>
            <a:endParaRPr lang="fr-FR" sz="1400" b="0" i="0" u="none" strike="noStrike" baseline="0" dirty="0">
              <a:solidFill>
                <a:srgbClr val="000000"/>
              </a:solidFill>
            </a:endParaRPr>
          </a:p>
          <a:p>
            <a:pPr marL="0" lvl="1" indent="0">
              <a:buNone/>
            </a:pPr>
            <a:r>
              <a:rPr lang="fr-FR" sz="1400" dirty="0">
                <a:solidFill>
                  <a:srgbClr val="000000"/>
                </a:solidFill>
              </a:rPr>
              <a:t>			</a:t>
            </a:r>
          </a:p>
          <a:p>
            <a:pPr marL="0" lvl="1" indent="0">
              <a:buNone/>
            </a:pPr>
            <a:endParaRPr lang="fr-FR" sz="1400" dirty="0">
              <a:solidFill>
                <a:srgbClr val="000000"/>
              </a:solidFill>
            </a:endParaRPr>
          </a:p>
          <a:p>
            <a:pPr lvl="1">
              <a:buClrTx/>
            </a:pPr>
            <a:r>
              <a:rPr lang="fr-FR" sz="1400" b="0" i="0" u="none" strike="noStrike" baseline="0" dirty="0">
                <a:solidFill>
                  <a:srgbClr val="000000"/>
                </a:solidFill>
              </a:rPr>
              <a:t>à la constatation </a:t>
            </a:r>
            <a:r>
              <a:rPr lang="fr-FR" sz="1400" b="1" i="0" u="none" strike="noStrike" baseline="0" dirty="0">
                <a:solidFill>
                  <a:srgbClr val="000000"/>
                </a:solidFill>
              </a:rPr>
              <a:t>que le temps d’aide nécessaire apporté par un aidant pour des actes relevant de ces sept actes, ou au titre d’un besoin de surveillance ou de soutien à l’autonomie, atteint 45 minutes/jour. </a:t>
            </a:r>
            <a:r>
              <a:rPr lang="fr-FR" sz="1400" b="1" i="0" u="none" strike="noStrike" baseline="0" dirty="0">
                <a:solidFill>
                  <a:srgbClr val="0070C0"/>
                </a:solidFill>
              </a:rPr>
              <a:t>Condition 2</a:t>
            </a:r>
            <a:r>
              <a:rPr lang="fr-FR" sz="1400" b="1" i="0" u="none" strike="noStrike" baseline="0" dirty="0">
                <a:solidFill>
                  <a:srgbClr val="000000"/>
                </a:solidFill>
              </a:rPr>
              <a:t> (dite « filet de rattrapage»)</a:t>
            </a:r>
            <a:endParaRPr lang="fr-FR" sz="1400" b="0" i="0" u="none" strike="noStrike" baseline="0" dirty="0">
              <a:solidFill>
                <a:srgbClr val="000000"/>
              </a:solidFill>
            </a:endParaRPr>
          </a:p>
          <a:p>
            <a:endParaRPr lang="fr-FR" dirty="0"/>
          </a:p>
        </p:txBody>
      </p:sp>
      <p:pic>
        <p:nvPicPr>
          <p:cNvPr id="8" name="Image 7">
            <a:extLst>
              <a:ext uri="{FF2B5EF4-FFF2-40B4-BE49-F238E27FC236}">
                <a16:creationId xmlns:a16="http://schemas.microsoft.com/office/drawing/2014/main" id="{8117EC78-1990-46BE-872D-8A064B89EBC6}"/>
              </a:ext>
            </a:extLst>
          </p:cNvPr>
          <p:cNvPicPr>
            <a:picLocks noChangeAspect="1"/>
          </p:cNvPicPr>
          <p:nvPr/>
        </p:nvPicPr>
        <p:blipFill>
          <a:blip r:embed="rId2"/>
          <a:stretch>
            <a:fillRect/>
          </a:stretch>
        </p:blipFill>
        <p:spPr>
          <a:xfrm>
            <a:off x="3943350" y="4437112"/>
            <a:ext cx="1257300" cy="419100"/>
          </a:xfrm>
          <a:prstGeom prst="rect">
            <a:avLst/>
          </a:prstGeom>
        </p:spPr>
      </p:pic>
    </p:spTree>
    <p:extLst>
      <p:ext uri="{BB962C8B-B14F-4D97-AF65-F5344CB8AC3E}">
        <p14:creationId xmlns:p14="http://schemas.microsoft.com/office/powerpoint/2010/main" val="85921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AD8DA4-DAA0-419B-87FC-D34DD215315F}"/>
              </a:ext>
            </a:extLst>
          </p:cNvPr>
          <p:cNvSpPr>
            <a:spLocks noGrp="1"/>
          </p:cNvSpPr>
          <p:nvPr>
            <p:ph type="title"/>
          </p:nvPr>
        </p:nvSpPr>
        <p:spPr/>
        <p:txBody>
          <a:bodyPr/>
          <a:lstStyle/>
          <a:p>
            <a:r>
              <a:rPr lang="fr-FR" dirty="0"/>
              <a:t>Les aides humaines</a:t>
            </a:r>
          </a:p>
        </p:txBody>
      </p:sp>
      <p:sp>
        <p:nvSpPr>
          <p:cNvPr id="3" name="Espace réservé du contenu 2"/>
          <p:cNvSpPr>
            <a:spLocks noGrp="1"/>
          </p:cNvSpPr>
          <p:nvPr>
            <p:ph idx="1"/>
          </p:nvPr>
        </p:nvSpPr>
        <p:spPr>
          <a:xfrm>
            <a:off x="1187624" y="1100628"/>
            <a:ext cx="7416824" cy="5496724"/>
          </a:xfrm>
        </p:spPr>
        <p:txBody>
          <a:bodyPr>
            <a:normAutofit fontScale="85000" lnSpcReduction="10000"/>
          </a:bodyPr>
          <a:lstStyle/>
          <a:p>
            <a:r>
              <a:rPr lang="fr-FR" sz="1700" b="0" dirty="0"/>
              <a:t>Peuvent être valorisés dans le cadre d’un plan de compensation, les besoins au niveau de:</a:t>
            </a:r>
          </a:p>
          <a:p>
            <a:endParaRPr lang="fr-FR" sz="1700" b="0" dirty="0"/>
          </a:p>
          <a:p>
            <a:pPr marL="108000"/>
            <a:r>
              <a:rPr lang="fr-FR" sz="1700" b="0" dirty="0"/>
              <a:t>•</a:t>
            </a:r>
            <a:r>
              <a:rPr lang="fr-FR" sz="1700" dirty="0"/>
              <a:t>L’entretien personnel </a:t>
            </a:r>
            <a:r>
              <a:rPr lang="fr-FR" sz="1700" b="0" dirty="0"/>
              <a:t>: toilette, habillage, alimentation (dont préparation des repas et vaisselle)  et élimination.</a:t>
            </a:r>
          </a:p>
          <a:p>
            <a:pPr marL="108000"/>
            <a:r>
              <a:rPr lang="fr-FR" sz="1700" b="0" dirty="0"/>
              <a:t>•</a:t>
            </a:r>
            <a:r>
              <a:rPr lang="fr-FR" sz="1700" dirty="0"/>
              <a:t>Des déplacements </a:t>
            </a:r>
            <a:r>
              <a:rPr lang="fr-FR" sz="1700" b="0" dirty="0"/>
              <a:t>: dans le logement, à l’extérieur, exigés par des démarches liées au handicap et nécessitant la présence personnelle de la personne.</a:t>
            </a:r>
          </a:p>
          <a:p>
            <a:pPr marL="108000"/>
            <a:r>
              <a:rPr lang="fr-FR" sz="1700" b="0" dirty="0"/>
              <a:t>•</a:t>
            </a:r>
            <a:r>
              <a:rPr lang="fr-FR" sz="1700" dirty="0"/>
              <a:t>La participation à la vie sociale </a:t>
            </a:r>
            <a:r>
              <a:rPr lang="fr-FR" sz="1700" b="0" dirty="0"/>
              <a:t>: le besoin d’aide humaine pour se déplacer à l’extérieur et pour communiquer afin d’accéder notamment aux loisirs, à la culture, à la vie associative.</a:t>
            </a:r>
          </a:p>
          <a:p>
            <a:r>
              <a:rPr lang="fr-FR" sz="1700" b="0" dirty="0"/>
              <a:t>•</a:t>
            </a:r>
            <a:r>
              <a:rPr lang="fr-FR" sz="1700" dirty="0"/>
              <a:t>La surveillance </a:t>
            </a:r>
            <a:r>
              <a:rPr lang="fr-FR" sz="1700" b="0" dirty="0"/>
              <a:t>en fonction du type de handicap et de certains critères</a:t>
            </a:r>
          </a:p>
          <a:p>
            <a:r>
              <a:rPr lang="fr-FR" sz="1700" b="0" dirty="0"/>
              <a:t>•</a:t>
            </a:r>
            <a:r>
              <a:rPr lang="fr-FR" sz="1700" dirty="0"/>
              <a:t>Le soutien à l’autonomie</a:t>
            </a:r>
          </a:p>
          <a:p>
            <a:r>
              <a:rPr lang="fr-FR" sz="1700" b="0" dirty="0"/>
              <a:t>•</a:t>
            </a:r>
            <a:r>
              <a:rPr lang="fr-FR" sz="1700" dirty="0"/>
              <a:t>L’exercice d’une activité professionnelle ou d’une fonction élective</a:t>
            </a:r>
          </a:p>
          <a:p>
            <a:endParaRPr lang="fr-FR" sz="1700" dirty="0"/>
          </a:p>
          <a:p>
            <a:r>
              <a:rPr lang="fr-FR" sz="1700" b="0" dirty="0"/>
              <a:t>Le nombre d’heures attribuables par domaine est</a:t>
            </a:r>
            <a:r>
              <a:rPr lang="fr-FR" sz="1700" dirty="0"/>
              <a:t> fixé par décret. </a:t>
            </a:r>
          </a:p>
          <a:p>
            <a:endParaRPr lang="fr-FR" sz="1700" dirty="0"/>
          </a:p>
          <a:p>
            <a:pPr marL="0"/>
            <a:r>
              <a:rPr lang="fr-FR" sz="1700" b="0" dirty="0"/>
              <a:t>Sont expressément exclus les besoins d’aide humaine liés aux </a:t>
            </a:r>
            <a:r>
              <a:rPr lang="fr-FR" sz="1700" dirty="0"/>
              <a:t>activités ménagères </a:t>
            </a:r>
            <a:r>
              <a:rPr lang="fr-FR" sz="1700" b="0" dirty="0"/>
              <a:t>(hors préparation des repas et vaisselle) dès lors qu’il y a une suppléance totale. </a:t>
            </a:r>
          </a:p>
          <a:p>
            <a:pPr marL="0"/>
            <a:endParaRPr lang="fr-FR" sz="1700" b="0" dirty="0"/>
          </a:p>
          <a:p>
            <a:pPr marL="0"/>
            <a:r>
              <a:rPr lang="fr-FR" sz="1700" b="0" dirty="0"/>
              <a:t>La décision de PCH prend effet au </a:t>
            </a:r>
            <a:r>
              <a:rPr lang="fr-FR" sz="1700" dirty="0"/>
              <a:t>1</a:t>
            </a:r>
            <a:r>
              <a:rPr lang="fr-FR" sz="1700" baseline="30000" dirty="0"/>
              <a:t>er</a:t>
            </a:r>
            <a:r>
              <a:rPr lang="fr-FR" sz="1700" dirty="0"/>
              <a:t> jour du mois de dépôt </a:t>
            </a:r>
            <a:r>
              <a:rPr lang="fr-FR" sz="1700" b="0" dirty="0"/>
              <a:t>de la demande. Les frais engagés avant cette date ne pourront pas faire l’objet d’une prise en charge par la PCH. </a:t>
            </a:r>
          </a:p>
        </p:txBody>
      </p:sp>
    </p:spTree>
    <p:extLst>
      <p:ext uri="{BB962C8B-B14F-4D97-AF65-F5344CB8AC3E}">
        <p14:creationId xmlns:p14="http://schemas.microsoft.com/office/powerpoint/2010/main" val="3092918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A5D470-D512-4517-B998-6E8F11AFF7AC}"/>
              </a:ext>
            </a:extLst>
          </p:cNvPr>
          <p:cNvSpPr>
            <a:spLocks noGrp="1"/>
          </p:cNvSpPr>
          <p:nvPr>
            <p:ph type="title"/>
          </p:nvPr>
        </p:nvSpPr>
        <p:spPr/>
        <p:txBody>
          <a:bodyPr/>
          <a:lstStyle/>
          <a:p>
            <a:r>
              <a:rPr lang="fr-FR" dirty="0"/>
              <a:t>Les aides humaines – les forfaits</a:t>
            </a:r>
          </a:p>
        </p:txBody>
      </p:sp>
      <p:sp>
        <p:nvSpPr>
          <p:cNvPr id="3" name="Espace réservé du contenu 2"/>
          <p:cNvSpPr>
            <a:spLocks noGrp="1"/>
          </p:cNvSpPr>
          <p:nvPr>
            <p:ph idx="1"/>
          </p:nvPr>
        </p:nvSpPr>
        <p:spPr/>
        <p:txBody>
          <a:bodyPr>
            <a:normAutofit fontScale="92500"/>
          </a:bodyPr>
          <a:lstStyle/>
          <a:p>
            <a:endParaRPr lang="fr-FR" sz="1700" dirty="0"/>
          </a:p>
          <a:p>
            <a:r>
              <a:rPr lang="fr-FR" sz="1700" b="0" dirty="0"/>
              <a:t>• « Cécité » : </a:t>
            </a:r>
            <a:r>
              <a:rPr lang="fr-FR" sz="1700" dirty="0"/>
              <a:t>une seule condition d’accès est fixée par les textes </a:t>
            </a:r>
            <a:r>
              <a:rPr lang="fr-FR" sz="1700" b="0" dirty="0"/>
              <a:t>: vision centrale</a:t>
            </a:r>
          </a:p>
          <a:p>
            <a:pPr marL="144000" indent="-144000"/>
            <a:r>
              <a:rPr lang="fr-FR" sz="1700" b="0" dirty="0"/>
              <a:t>    nulle ou inférieure à 1/20 bilatérale de la vision normale </a:t>
            </a:r>
            <a:r>
              <a:rPr lang="fr-FR" sz="1700" b="0" u="sng" dirty="0"/>
              <a:t>après</a:t>
            </a:r>
            <a:r>
              <a:rPr lang="fr-FR" sz="1700" b="0" dirty="0"/>
              <a:t> correction.</a:t>
            </a:r>
          </a:p>
          <a:p>
            <a:endParaRPr lang="fr-FR" sz="1700" b="0" dirty="0"/>
          </a:p>
          <a:p>
            <a:r>
              <a:rPr lang="fr-FR" sz="1700" b="0" dirty="0"/>
              <a:t>• « Surdité » : deux conditions cumulatives :</a:t>
            </a:r>
          </a:p>
          <a:p>
            <a:r>
              <a:rPr lang="fr-FR" sz="1700" b="0" dirty="0"/>
              <a:t>   – </a:t>
            </a:r>
            <a:r>
              <a:rPr lang="fr-FR" sz="1700" dirty="0"/>
              <a:t>perte auditive moyenne par oreille, supérieure à 70 dB (sans correction) ;</a:t>
            </a:r>
          </a:p>
          <a:p>
            <a:r>
              <a:rPr lang="fr-FR" sz="1700" b="0" dirty="0"/>
              <a:t>   – </a:t>
            </a:r>
            <a:r>
              <a:rPr lang="fr-FR" sz="1700" dirty="0"/>
              <a:t>recourir à un dispositif de communication adapté nécessitant une aide humaine.</a:t>
            </a:r>
          </a:p>
          <a:p>
            <a:endParaRPr lang="fr-FR" sz="1700" dirty="0"/>
          </a:p>
          <a:p>
            <a:r>
              <a:rPr lang="fr-FR" sz="1700" b="0" dirty="0"/>
              <a:t>• « Surdicécité »:</a:t>
            </a:r>
          </a:p>
          <a:p>
            <a:r>
              <a:rPr lang="fr-FR" sz="1700" dirty="0"/>
              <a:t>   3 niveaux: 30h, 50h ou 80h en fonction des atteintes visuelles et auditives. </a:t>
            </a:r>
          </a:p>
          <a:p>
            <a:endParaRPr lang="fr-FR" sz="1700" dirty="0"/>
          </a:p>
          <a:p>
            <a:r>
              <a:rPr lang="fr-FR" sz="1700" b="0" dirty="0"/>
              <a:t>Pas de possibilité de moduler le nombre d’heures attribuées ni le tarif applicable.</a:t>
            </a:r>
          </a:p>
          <a:p>
            <a:r>
              <a:rPr lang="fr-FR" sz="1700" b="0" dirty="0"/>
              <a:t>Pas de contrôle d’effectivité par le département.</a:t>
            </a:r>
            <a:endParaRPr lang="fr-FR" sz="1700" dirty="0"/>
          </a:p>
        </p:txBody>
      </p:sp>
    </p:spTree>
    <p:extLst>
      <p:ext uri="{BB962C8B-B14F-4D97-AF65-F5344CB8AC3E}">
        <p14:creationId xmlns:p14="http://schemas.microsoft.com/office/powerpoint/2010/main" val="30929181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72D08A-C9E7-443F-B31D-043FAD5F6E16}"/>
              </a:ext>
            </a:extLst>
          </p:cNvPr>
          <p:cNvSpPr>
            <a:spLocks noGrp="1"/>
          </p:cNvSpPr>
          <p:nvPr>
            <p:ph type="title"/>
          </p:nvPr>
        </p:nvSpPr>
        <p:spPr/>
        <p:txBody>
          <a:bodyPr/>
          <a:lstStyle/>
          <a:p>
            <a:r>
              <a:rPr lang="fr-FR" dirty="0"/>
              <a:t>Les aidants</a:t>
            </a:r>
          </a:p>
        </p:txBody>
      </p:sp>
      <p:sp>
        <p:nvSpPr>
          <p:cNvPr id="3" name="Espace réservé du contenu 2"/>
          <p:cNvSpPr>
            <a:spLocks noGrp="1"/>
          </p:cNvSpPr>
          <p:nvPr>
            <p:ph idx="1"/>
          </p:nvPr>
        </p:nvSpPr>
        <p:spPr/>
        <p:txBody>
          <a:bodyPr>
            <a:normAutofit/>
          </a:bodyPr>
          <a:lstStyle/>
          <a:p>
            <a:endParaRPr lang="fr-FR" sz="1700" dirty="0"/>
          </a:p>
          <a:p>
            <a:r>
              <a:rPr lang="fr-FR" sz="1700" b="0" dirty="0"/>
              <a:t>L’aide humaine peut être apportée, au choix de la personne, par :</a:t>
            </a:r>
          </a:p>
          <a:p>
            <a:pPr>
              <a:buFont typeface="Wingdings"/>
              <a:buChar char=""/>
            </a:pPr>
            <a:r>
              <a:rPr lang="fr-FR" sz="1700" b="0" dirty="0">
                <a:sym typeface="Wingdings"/>
              </a:rPr>
              <a:t>Un p</a:t>
            </a:r>
            <a:r>
              <a:rPr lang="fr-FR" sz="1700" b="0" dirty="0"/>
              <a:t>restataire</a:t>
            </a:r>
          </a:p>
          <a:p>
            <a:pPr>
              <a:buFont typeface="Wingdings"/>
              <a:buChar char=""/>
            </a:pPr>
            <a:r>
              <a:rPr lang="fr-FR" sz="1700" b="0" dirty="0"/>
              <a:t>Un mandataire</a:t>
            </a:r>
          </a:p>
          <a:p>
            <a:pPr>
              <a:buFont typeface="Wingdings"/>
              <a:buChar char=""/>
            </a:pPr>
            <a:r>
              <a:rPr lang="fr-FR" sz="1700" b="0" dirty="0"/>
              <a:t>Un emploi direct</a:t>
            </a:r>
          </a:p>
          <a:p>
            <a:pPr>
              <a:buFont typeface="Wingdings"/>
              <a:buChar char=""/>
            </a:pPr>
            <a:r>
              <a:rPr lang="fr-FR" sz="1700" b="0" dirty="0"/>
              <a:t>Un aidant familial (conjoint, concubin ou la personne avec laquelle le bénéficiaire a conclu un PACS, l’ascendant, le descendant ou le collatéral jusqu’au quatrième degré du bénéficiaire, ou l’ascendant, le descendant ou le collatéral jusqu’au quatrième degré de l’autre membre du couple).</a:t>
            </a:r>
          </a:p>
          <a:p>
            <a:endParaRPr lang="fr-FR" sz="1700" b="0" dirty="0"/>
          </a:p>
          <a:p>
            <a:pPr marL="0"/>
            <a:r>
              <a:rPr lang="fr-FR" sz="1700" b="0" dirty="0"/>
              <a:t>Les tarifs des différents intervenants sont fixés par décret et peuvent évoluer dans le temps. </a:t>
            </a:r>
          </a:p>
        </p:txBody>
      </p:sp>
    </p:spTree>
    <p:extLst>
      <p:ext uri="{BB962C8B-B14F-4D97-AF65-F5344CB8AC3E}">
        <p14:creationId xmlns:p14="http://schemas.microsoft.com/office/powerpoint/2010/main" val="30929181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68F213-D237-4BB8-ABA1-D090F4A74211}"/>
              </a:ext>
            </a:extLst>
          </p:cNvPr>
          <p:cNvSpPr>
            <a:spLocks noGrp="1"/>
          </p:cNvSpPr>
          <p:nvPr>
            <p:ph type="title"/>
          </p:nvPr>
        </p:nvSpPr>
        <p:spPr/>
        <p:txBody>
          <a:bodyPr/>
          <a:lstStyle/>
          <a:p>
            <a:br>
              <a:rPr lang="fr-FR" dirty="0"/>
            </a:br>
            <a:r>
              <a:rPr lang="fr-FR" dirty="0"/>
              <a:t>Les aides techniques (élément 2)</a:t>
            </a:r>
            <a:br>
              <a:rPr lang="fr-FR" dirty="0"/>
            </a:br>
            <a:endParaRPr lang="fr-FR" dirty="0"/>
          </a:p>
        </p:txBody>
      </p:sp>
      <p:sp>
        <p:nvSpPr>
          <p:cNvPr id="3" name="Espace réservé du contenu 2"/>
          <p:cNvSpPr>
            <a:spLocks noGrp="1"/>
          </p:cNvSpPr>
          <p:nvPr>
            <p:ph idx="1"/>
          </p:nvPr>
        </p:nvSpPr>
        <p:spPr/>
        <p:txBody>
          <a:bodyPr>
            <a:normAutofit fontScale="92500"/>
          </a:bodyPr>
          <a:lstStyle/>
          <a:p>
            <a:r>
              <a:rPr lang="fr-FR" sz="1700" dirty="0"/>
              <a:t>Enveloppe de 13200€ pour toute période de 10 ans</a:t>
            </a:r>
          </a:p>
          <a:p>
            <a:endParaRPr lang="fr-FR" sz="1700" dirty="0"/>
          </a:p>
          <a:p>
            <a:r>
              <a:rPr lang="fr-FR" sz="1700" b="0" dirty="0"/>
              <a:t>Il s’agit de « tout instrument, équipement ou système technique adapté ou</a:t>
            </a:r>
          </a:p>
          <a:p>
            <a:r>
              <a:rPr lang="fr-FR" sz="1700" b="0" dirty="0"/>
              <a:t>spécialement conçu pour compenser une limitation d’activité rencontrée par une</a:t>
            </a:r>
          </a:p>
          <a:p>
            <a:pPr marL="0">
              <a:lnSpc>
                <a:spcPct val="150000"/>
              </a:lnSpc>
            </a:pPr>
            <a:r>
              <a:rPr lang="fr-FR" sz="1700" b="0" dirty="0"/>
              <a:t>personne du fait de son handicap, acquis ou loué par la personne handicapée pour son usage personnel. » (CASF art. D. 245-10)</a:t>
            </a:r>
          </a:p>
          <a:p>
            <a:endParaRPr lang="fr-FR" sz="1700" b="0" dirty="0"/>
          </a:p>
          <a:p>
            <a:r>
              <a:rPr lang="fr-FR" sz="1700" b="0" dirty="0"/>
              <a:t>Pour être prise en charge dans le cadre de la PCH, l’AT doit contribuer :</a:t>
            </a:r>
          </a:p>
          <a:p>
            <a:pPr marL="144000"/>
            <a:r>
              <a:rPr lang="fr-FR" sz="1700" b="0" dirty="0"/>
              <a:t>– soit à maintenir ou améliorer l’autonomie de la personne pour une ou plusieurs activités (enfile-chaussette, set antidérapant…) ;</a:t>
            </a:r>
          </a:p>
          <a:p>
            <a:r>
              <a:rPr lang="fr-FR" sz="1700" b="0" dirty="0"/>
              <a:t>– soit à assurer la sécurité de la personne handicapée (pl. de bain, </a:t>
            </a:r>
            <a:r>
              <a:rPr lang="fr-FR" sz="1700" b="0" dirty="0" err="1"/>
              <a:t>Scalamobil</a:t>
            </a:r>
            <a:r>
              <a:rPr lang="fr-FR" sz="1700" b="0" dirty="0"/>
              <a:t>…) ;</a:t>
            </a:r>
          </a:p>
          <a:p>
            <a:r>
              <a:rPr lang="fr-FR" sz="1700" b="0" dirty="0"/>
              <a:t>– soit à mettre en œuvre les moyens nécessaires pour faciliter l’intervention des</a:t>
            </a:r>
          </a:p>
          <a:p>
            <a:pPr marL="108000" indent="-108000"/>
            <a:r>
              <a:rPr lang="fr-FR" sz="1700" b="0" dirty="0"/>
              <a:t>   aidants .</a:t>
            </a:r>
          </a:p>
          <a:p>
            <a:endParaRPr lang="fr-FR" sz="1700" b="0" dirty="0"/>
          </a:p>
          <a:p>
            <a:endParaRPr lang="fr-FR" sz="1700" b="0" dirty="0"/>
          </a:p>
        </p:txBody>
      </p:sp>
    </p:spTree>
    <p:extLst>
      <p:ext uri="{BB962C8B-B14F-4D97-AF65-F5344CB8AC3E}">
        <p14:creationId xmlns:p14="http://schemas.microsoft.com/office/powerpoint/2010/main" val="30929181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926F51-DED2-4866-9715-E87EA96B6E1C}"/>
              </a:ext>
            </a:extLst>
          </p:cNvPr>
          <p:cNvSpPr>
            <a:spLocks noGrp="1"/>
          </p:cNvSpPr>
          <p:nvPr>
            <p:ph type="title"/>
          </p:nvPr>
        </p:nvSpPr>
        <p:spPr/>
        <p:txBody>
          <a:bodyPr/>
          <a:lstStyle/>
          <a:p>
            <a:br>
              <a:rPr lang="fr-FR" dirty="0"/>
            </a:br>
            <a:r>
              <a:rPr lang="fr-FR" dirty="0"/>
              <a:t>Les aides techniques (élément 2) – suite </a:t>
            </a:r>
            <a:br>
              <a:rPr lang="fr-FR" dirty="0"/>
            </a:br>
            <a:endParaRPr lang="fr-FR" dirty="0"/>
          </a:p>
        </p:txBody>
      </p:sp>
      <p:sp>
        <p:nvSpPr>
          <p:cNvPr id="3" name="Espace réservé du contenu 2"/>
          <p:cNvSpPr>
            <a:spLocks noGrp="1"/>
          </p:cNvSpPr>
          <p:nvPr>
            <p:ph idx="1"/>
          </p:nvPr>
        </p:nvSpPr>
        <p:spPr/>
        <p:txBody>
          <a:bodyPr>
            <a:normAutofit lnSpcReduction="10000"/>
          </a:bodyPr>
          <a:lstStyle/>
          <a:p>
            <a:endParaRPr lang="fr-FR" sz="1700" dirty="0"/>
          </a:p>
          <a:p>
            <a:r>
              <a:rPr lang="fr-FR" b="0" dirty="0"/>
              <a:t>L’usage de ces AT doit être fréquent ou régulier. </a:t>
            </a:r>
          </a:p>
          <a:p>
            <a:pPr marL="0"/>
            <a:r>
              <a:rPr lang="fr-FR" b="0" dirty="0"/>
              <a:t>La personne doit être capable d’utiliser effectivement la plupart des fonctionnalités de cette aide technique.</a:t>
            </a:r>
          </a:p>
          <a:p>
            <a:pPr marL="0"/>
            <a:endParaRPr lang="fr-FR" b="0" u="sng" dirty="0"/>
          </a:p>
          <a:p>
            <a:r>
              <a:rPr lang="fr-FR" b="0" u="sng" dirty="0"/>
              <a:t>Les dispositions concernant les équipements d’utilisation courante</a:t>
            </a:r>
            <a:r>
              <a:rPr lang="fr-FR" b="0" dirty="0"/>
              <a:t>:</a:t>
            </a:r>
          </a:p>
          <a:p>
            <a:pPr marL="288000"/>
            <a:r>
              <a:rPr lang="fr-FR" b="0" dirty="0"/>
              <a:t>    - Les surcoûts des équipements d’utilisation courante sont pris en compte dès lors qu’ils apportent une facilité d’usage pour la personne handicapée. Ce surcoût s’apprécie par rapport au coût d’un équipement de base. Ex: balance parlante par rapport à une balance standard.</a:t>
            </a:r>
          </a:p>
          <a:p>
            <a:pPr marL="288000"/>
            <a:r>
              <a:rPr lang="fr-FR" b="0" dirty="0"/>
              <a:t>    - Lorsque les équipements d’utilisation courante comportent des adaptations spécifiques, seules sont prises en compte les adaptations spécifiques. Ex: pédalier spécifique sur un vélo</a:t>
            </a:r>
          </a:p>
          <a:p>
            <a:endParaRPr lang="fr-FR" b="0" dirty="0"/>
          </a:p>
          <a:p>
            <a:pPr marL="0"/>
            <a:r>
              <a:rPr lang="fr-FR" u="sng" dirty="0"/>
              <a:t>Pour les AT uniquement</a:t>
            </a:r>
            <a:r>
              <a:rPr lang="fr-FR" b="0" dirty="0"/>
              <a:t>, il est possible que prendre en compte une facture datant au maximum de 6 mois avant le dépôt du dossier. </a:t>
            </a:r>
          </a:p>
        </p:txBody>
      </p:sp>
    </p:spTree>
    <p:extLst>
      <p:ext uri="{BB962C8B-B14F-4D97-AF65-F5344CB8AC3E}">
        <p14:creationId xmlns:p14="http://schemas.microsoft.com/office/powerpoint/2010/main" val="38691006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8A194D-DFC0-4EAE-9E3D-C0A4DA0B6070}"/>
              </a:ext>
            </a:extLst>
          </p:cNvPr>
          <p:cNvSpPr>
            <a:spLocks noGrp="1"/>
          </p:cNvSpPr>
          <p:nvPr>
            <p:ph type="title"/>
          </p:nvPr>
        </p:nvSpPr>
        <p:spPr>
          <a:xfrm>
            <a:off x="1043608" y="365760"/>
            <a:ext cx="7520940" cy="548640"/>
          </a:xfrm>
        </p:spPr>
        <p:txBody>
          <a:bodyPr/>
          <a:lstStyle/>
          <a:p>
            <a:br>
              <a:rPr lang="fr-FR" dirty="0"/>
            </a:br>
            <a:r>
              <a:rPr lang="fr-FR" sz="2600" dirty="0"/>
              <a:t>Les aménagements du logement (élément 3)</a:t>
            </a:r>
            <a:br>
              <a:rPr lang="fr-FR" sz="2600" dirty="0"/>
            </a:br>
            <a:endParaRPr lang="fr-FR" sz="2600" dirty="0"/>
          </a:p>
        </p:txBody>
      </p:sp>
      <p:sp>
        <p:nvSpPr>
          <p:cNvPr id="3" name="Espace réservé du contenu 2"/>
          <p:cNvSpPr>
            <a:spLocks noGrp="1"/>
          </p:cNvSpPr>
          <p:nvPr>
            <p:ph idx="1"/>
          </p:nvPr>
        </p:nvSpPr>
        <p:spPr>
          <a:xfrm>
            <a:off x="1043608" y="1100628"/>
            <a:ext cx="7560840" cy="5391612"/>
          </a:xfrm>
        </p:spPr>
        <p:txBody>
          <a:bodyPr>
            <a:normAutofit lnSpcReduction="10000"/>
          </a:bodyPr>
          <a:lstStyle/>
          <a:p>
            <a:r>
              <a:rPr lang="fr-FR" dirty="0"/>
              <a:t>Enveloppe de 10000€ pour toute période de 10 ans</a:t>
            </a:r>
          </a:p>
          <a:p>
            <a:pPr algn="just"/>
            <a:endParaRPr lang="fr-FR" b="0" dirty="0"/>
          </a:p>
          <a:p>
            <a:pPr marL="0" algn="just"/>
            <a:r>
              <a:rPr lang="fr-FR" b="0" dirty="0"/>
              <a:t>Peuvent être pris en charge les frais d’aménagement du logement principal de la personne handicapée ou de celui qui héberge à titre gratuit la personne handicapée, s’il s’agit d’un ascendant, d’un descendant ou d’un collatéral jusqu’au 4</a:t>
            </a:r>
            <a:r>
              <a:rPr lang="fr-FR" b="0" baseline="30000" dirty="0"/>
              <a:t>ème</a:t>
            </a:r>
            <a:r>
              <a:rPr lang="fr-FR" b="0" dirty="0"/>
              <a:t> degré (petit-neveu) de la personne handicapée ou de son conjoint (CASF art. D. 245-16). </a:t>
            </a:r>
          </a:p>
          <a:p>
            <a:pPr algn="just"/>
            <a:r>
              <a:rPr lang="fr-FR" b="0" dirty="0"/>
              <a:t>Cela peut concerner: </a:t>
            </a:r>
          </a:p>
          <a:p>
            <a:pPr marL="144000" algn="just"/>
            <a:r>
              <a:rPr lang="fr-FR" b="0" dirty="0">
                <a:sym typeface="Wingdings"/>
              </a:rPr>
              <a:t> </a:t>
            </a:r>
            <a:r>
              <a:rPr lang="fr-FR" b="0" dirty="0"/>
              <a:t>l’adaptation de la ou des pièces concernées (ex: mettre une douche à la place d’une baignoire) ;</a:t>
            </a:r>
          </a:p>
          <a:p>
            <a:pPr algn="just"/>
            <a:r>
              <a:rPr lang="fr-FR" b="0" dirty="0">
                <a:sym typeface="Wingdings"/>
              </a:rPr>
              <a:t> </a:t>
            </a:r>
            <a:r>
              <a:rPr lang="fr-FR" b="0" dirty="0"/>
              <a:t>la circulation à l’intérieur de cet ensemble (ex: agrandissement d’une porte);</a:t>
            </a:r>
          </a:p>
          <a:p>
            <a:pPr marL="144000" algn="just"/>
            <a:r>
              <a:rPr lang="fr-FR" b="0" dirty="0">
                <a:sym typeface="Wingdings"/>
              </a:rPr>
              <a:t> </a:t>
            </a:r>
            <a:r>
              <a:rPr lang="fr-FR" b="0" dirty="0"/>
              <a:t>les changements de niveaux pour l’accès à l’ensemble des pièces constituant cet ensemble lorsque celui-ci s’organise sur deux niveaux et qu’il n’est pas possible de l’organiser sur un seul niveau faute d’espace nécessaire (ex: siège monte-escalier ou ascenseur) ;</a:t>
            </a:r>
          </a:p>
          <a:p>
            <a:pPr algn="just">
              <a:buFont typeface="Wingdings" panose="05000000000000000000" pitchFamily="2" charset="2"/>
              <a:buChar char=""/>
            </a:pPr>
            <a:r>
              <a:rPr lang="fr-FR" b="0" dirty="0"/>
              <a:t>la domotique (via une commande dédiée ou via le smartphone)</a:t>
            </a:r>
          </a:p>
          <a:p>
            <a:pPr algn="just">
              <a:buFont typeface="Wingdings" panose="05000000000000000000" pitchFamily="2" charset="2"/>
              <a:buChar char=""/>
            </a:pPr>
            <a:endParaRPr lang="fr-FR" b="0" dirty="0"/>
          </a:p>
          <a:p>
            <a:pPr marL="0" indent="0" algn="just"/>
            <a:r>
              <a:rPr lang="fr-FR" b="0" dirty="0"/>
              <a:t>La décision de PCH prend effet au </a:t>
            </a:r>
            <a:r>
              <a:rPr lang="fr-FR" dirty="0"/>
              <a:t>1</a:t>
            </a:r>
            <a:r>
              <a:rPr lang="fr-FR" baseline="30000" dirty="0"/>
              <a:t>er</a:t>
            </a:r>
            <a:r>
              <a:rPr lang="fr-FR" dirty="0"/>
              <a:t> jour du mois de dépôt </a:t>
            </a:r>
            <a:r>
              <a:rPr lang="fr-FR" b="0" dirty="0"/>
              <a:t>de la demande. Les frais engagés avant cette date ne pourront pas faire l’objet d’une prise en charge par la PCH. </a:t>
            </a:r>
          </a:p>
          <a:p>
            <a:pPr marL="0" indent="0" algn="just"/>
            <a:endParaRPr lang="fr-FR" b="0" dirty="0"/>
          </a:p>
        </p:txBody>
      </p:sp>
    </p:spTree>
    <p:extLst>
      <p:ext uri="{BB962C8B-B14F-4D97-AF65-F5344CB8AC3E}">
        <p14:creationId xmlns:p14="http://schemas.microsoft.com/office/powerpoint/2010/main" val="30929181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99592" y="404664"/>
            <a:ext cx="7632848" cy="6048672"/>
          </a:xfrm>
        </p:spPr>
        <p:txBody>
          <a:bodyPr>
            <a:normAutofit/>
          </a:bodyPr>
          <a:lstStyle/>
          <a:p>
            <a:r>
              <a:rPr lang="fr-FR" sz="2400" dirty="0"/>
              <a:t>À quelles conditions la PCH peut-elle couvrir les frais de déménagement? </a:t>
            </a:r>
          </a:p>
          <a:p>
            <a:endParaRPr lang="fr-FR" sz="1700" b="0" dirty="0"/>
          </a:p>
          <a:p>
            <a:endParaRPr lang="fr-FR" sz="1700" b="0" dirty="0"/>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1340768"/>
            <a:ext cx="7229475" cy="5038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1106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B23F55-CEC5-42ED-9622-9BF3AA8433AF}"/>
              </a:ext>
            </a:extLst>
          </p:cNvPr>
          <p:cNvSpPr>
            <a:spLocks noGrp="1"/>
          </p:cNvSpPr>
          <p:nvPr>
            <p:ph type="title"/>
          </p:nvPr>
        </p:nvSpPr>
        <p:spPr/>
        <p:txBody>
          <a:bodyPr/>
          <a:lstStyle/>
          <a:p>
            <a:br>
              <a:rPr lang="fr-FR" dirty="0"/>
            </a:br>
            <a:r>
              <a:rPr lang="fr-FR" sz="2500" dirty="0"/>
              <a:t>Les Surcouts liés aux transports (élément 3)</a:t>
            </a:r>
            <a:br>
              <a:rPr lang="fr-FR" sz="2500" dirty="0"/>
            </a:br>
            <a:endParaRPr lang="fr-FR" sz="2500" dirty="0"/>
          </a:p>
        </p:txBody>
      </p:sp>
      <p:sp>
        <p:nvSpPr>
          <p:cNvPr id="3" name="Espace réservé du contenu 2"/>
          <p:cNvSpPr>
            <a:spLocks noGrp="1"/>
          </p:cNvSpPr>
          <p:nvPr>
            <p:ph idx="1"/>
          </p:nvPr>
        </p:nvSpPr>
        <p:spPr>
          <a:xfrm>
            <a:off x="1187624" y="1100628"/>
            <a:ext cx="7416824" cy="5640740"/>
          </a:xfrm>
        </p:spPr>
        <p:txBody>
          <a:bodyPr>
            <a:normAutofit lnSpcReduction="10000"/>
          </a:bodyPr>
          <a:lstStyle/>
          <a:p>
            <a:pPr marL="0"/>
            <a:r>
              <a:rPr lang="fr-FR" sz="1700" dirty="0"/>
              <a:t>Enveloppe de 10000€ pour toute période de 10 ans (ou 24 000€ si enveloppe déplafonnée)</a:t>
            </a:r>
          </a:p>
          <a:p>
            <a:pPr marL="0"/>
            <a:r>
              <a:rPr lang="fr-FR" sz="1700" b="0" dirty="0"/>
              <a:t>Seuls sont pris en compte les surcoûts liés à des transports </a:t>
            </a:r>
            <a:r>
              <a:rPr lang="fr-FR" sz="1700" dirty="0"/>
              <a:t>réguliers, fréquents </a:t>
            </a:r>
            <a:r>
              <a:rPr lang="fr-FR" sz="1700" b="0" dirty="0"/>
              <a:t>ou correspondant à un départ annuel en congés (art. D. 245-20 CASF).</a:t>
            </a:r>
          </a:p>
          <a:p>
            <a:r>
              <a:rPr lang="fr-FR" sz="1700" b="0" u="sng" dirty="0"/>
              <a:t>Qu’est-ce qui peut déterminer un surcoût (liste non-exhaustive)</a:t>
            </a:r>
            <a:r>
              <a:rPr lang="fr-FR" sz="1700" b="0" dirty="0"/>
              <a:t>:</a:t>
            </a:r>
          </a:p>
          <a:p>
            <a:pPr lvl="1">
              <a:buClrTx/>
              <a:buFont typeface="Arial" panose="020B0604020202020204" pitchFamily="34" charset="0"/>
              <a:buChar char="•"/>
            </a:pPr>
            <a:r>
              <a:rPr lang="fr-FR" sz="1700" b="1" dirty="0"/>
              <a:t>le mode de transport imposé par le handicap </a:t>
            </a:r>
            <a:r>
              <a:rPr lang="fr-FR" sz="1700" dirty="0"/>
              <a:t>: la personne est contrainte d’utiliser un mode de transport précis, plus coûteux, du fait de son handicap ;</a:t>
            </a:r>
          </a:p>
          <a:p>
            <a:pPr lvl="1">
              <a:buClrTx/>
              <a:buFont typeface="Arial" panose="020B0604020202020204" pitchFamily="34" charset="0"/>
              <a:buChar char="•"/>
            </a:pPr>
            <a:r>
              <a:rPr lang="fr-FR" sz="1700" b="1" dirty="0"/>
              <a:t>la nature du trajet </a:t>
            </a:r>
            <a:r>
              <a:rPr lang="fr-FR" sz="1700" b="0" dirty="0"/>
              <a:t>: le trajet est nécessaire pour effectuer des démarches liées au handicap, pour fréquenter un service ou un établissement social ou médico-social;</a:t>
            </a:r>
          </a:p>
          <a:p>
            <a:pPr lvl="1">
              <a:buClrTx/>
              <a:buFont typeface="Arial" panose="020B0604020202020204" pitchFamily="34" charset="0"/>
              <a:buChar char="•"/>
            </a:pPr>
            <a:r>
              <a:rPr lang="fr-FR" sz="1700" b="1" dirty="0"/>
              <a:t>la nécessité d’être accompagné </a:t>
            </a:r>
            <a:r>
              <a:rPr lang="fr-FR" sz="1700" dirty="0"/>
              <a:t>du fait du handicap</a:t>
            </a:r>
          </a:p>
          <a:p>
            <a:pPr marL="0" indent="0"/>
            <a:endParaRPr lang="fr-FR" sz="1700" b="0" dirty="0"/>
          </a:p>
          <a:p>
            <a:pPr marL="0" indent="0"/>
            <a:r>
              <a:rPr lang="fr-FR" sz="1700" b="0" dirty="0"/>
              <a:t>La PCH ne couvre pas les frais liés aux déplacements dans le cadre de soins médicaux ou paramédicaux éligibles aux bons de transports (CPAM).</a:t>
            </a:r>
          </a:p>
          <a:p>
            <a:pPr marL="0" indent="0"/>
            <a:r>
              <a:rPr lang="fr-FR" sz="1700" b="0" dirty="0"/>
              <a:t>Afin de valoriser ce type de besoin, il est nécessaire d’apporter au dossier des devis ou des factures justifiant des dépenses.</a:t>
            </a:r>
          </a:p>
          <a:p>
            <a:pPr marL="0" indent="0"/>
            <a:r>
              <a:rPr lang="fr-FR" sz="1700" b="0" dirty="0"/>
              <a:t>La décision de PCH prend effet au </a:t>
            </a:r>
            <a:r>
              <a:rPr lang="fr-FR" sz="1700" dirty="0"/>
              <a:t>1</a:t>
            </a:r>
            <a:r>
              <a:rPr lang="fr-FR" sz="1700" baseline="30000" dirty="0"/>
              <a:t>er</a:t>
            </a:r>
            <a:r>
              <a:rPr lang="fr-FR" sz="1700" dirty="0"/>
              <a:t> jour du mois de dépôt </a:t>
            </a:r>
            <a:r>
              <a:rPr lang="fr-FR" sz="1700" b="0" dirty="0"/>
              <a:t>de la demande. Les frais engagés avant cette date ne pourront pas faire l’objet d’une prise en charge par la PCH. </a:t>
            </a:r>
          </a:p>
          <a:p>
            <a:pPr marL="0" indent="0"/>
            <a:endParaRPr lang="fr-FR" sz="1700" b="0" dirty="0"/>
          </a:p>
        </p:txBody>
      </p:sp>
    </p:spTree>
    <p:extLst>
      <p:ext uri="{BB962C8B-B14F-4D97-AF65-F5344CB8AC3E}">
        <p14:creationId xmlns:p14="http://schemas.microsoft.com/office/powerpoint/2010/main" val="111106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C625F1-CC45-444D-9564-9C705A5AC309}"/>
              </a:ext>
            </a:extLst>
          </p:cNvPr>
          <p:cNvSpPr>
            <a:spLocks noGrp="1"/>
          </p:cNvSpPr>
          <p:nvPr>
            <p:ph type="title"/>
          </p:nvPr>
        </p:nvSpPr>
        <p:spPr>
          <a:xfrm>
            <a:off x="899592" y="365760"/>
            <a:ext cx="7664956" cy="548640"/>
          </a:xfrm>
        </p:spPr>
        <p:txBody>
          <a:bodyPr/>
          <a:lstStyle/>
          <a:p>
            <a:br>
              <a:rPr lang="fr-FR" sz="2600" dirty="0"/>
            </a:br>
            <a:r>
              <a:rPr lang="fr-FR" sz="2600" dirty="0"/>
              <a:t>Les aménagements du véhicule (élément 3)</a:t>
            </a:r>
            <a:br>
              <a:rPr lang="fr-FR" dirty="0"/>
            </a:br>
            <a:endParaRPr lang="fr-FR" dirty="0"/>
          </a:p>
        </p:txBody>
      </p:sp>
      <p:sp>
        <p:nvSpPr>
          <p:cNvPr id="3" name="Espace réservé du contenu 2"/>
          <p:cNvSpPr>
            <a:spLocks noGrp="1"/>
          </p:cNvSpPr>
          <p:nvPr>
            <p:ph idx="1"/>
          </p:nvPr>
        </p:nvSpPr>
        <p:spPr>
          <a:xfrm>
            <a:off x="899592" y="1100628"/>
            <a:ext cx="7920880" cy="5391612"/>
          </a:xfrm>
        </p:spPr>
        <p:txBody>
          <a:bodyPr>
            <a:normAutofit lnSpcReduction="10000"/>
          </a:bodyPr>
          <a:lstStyle/>
          <a:p>
            <a:pPr marL="0"/>
            <a:r>
              <a:rPr lang="fr-FR" sz="1700" dirty="0"/>
              <a:t>Enveloppe de 10000€ pour toute période de 10 ans (enveloppe partagée avec les surcouts de transport)</a:t>
            </a:r>
            <a:endParaRPr lang="fr-FR" sz="1700" b="0" dirty="0"/>
          </a:p>
          <a:p>
            <a:pPr marL="0"/>
            <a:endParaRPr lang="fr-FR" sz="1700" b="0" dirty="0"/>
          </a:p>
          <a:p>
            <a:pPr marL="0"/>
            <a:r>
              <a:rPr lang="fr-FR" sz="1700" b="0" dirty="0"/>
              <a:t>Peut être pris en compte l’aménagement du véhicule habituellement utilisé par la personne handicapée, que celle-ci soit conductrice ou passagère : un seul véhicule peut être pris en compte. </a:t>
            </a:r>
          </a:p>
          <a:p>
            <a:pPr marL="0"/>
            <a:r>
              <a:rPr lang="fr-FR" sz="1700" b="0" dirty="0"/>
              <a:t>Peuvent aussi être pris en compte les options ou accessoires pour un besoin directement lié au handicap (par ex: boule au volant).</a:t>
            </a:r>
          </a:p>
          <a:p>
            <a:endParaRPr lang="fr-FR" sz="1700" b="0" dirty="0"/>
          </a:p>
          <a:p>
            <a:r>
              <a:rPr lang="fr-FR" sz="1700" b="0" dirty="0"/>
              <a:t>Pour l’aménagement du poste de conduite :</a:t>
            </a:r>
          </a:p>
          <a:p>
            <a:pPr>
              <a:buFont typeface="Wingdings" panose="05000000000000000000" pitchFamily="2" charset="2"/>
              <a:buChar char=""/>
            </a:pPr>
            <a:r>
              <a:rPr lang="fr-FR" sz="1700" b="0" dirty="0"/>
              <a:t>le permis doit faire mention d’un tel besoin ;</a:t>
            </a:r>
          </a:p>
          <a:p>
            <a:pPr>
              <a:buFont typeface="Wingdings" panose="05000000000000000000" pitchFamily="2" charset="2"/>
              <a:buChar char=""/>
            </a:pPr>
            <a:r>
              <a:rPr lang="fr-FR" sz="1700" b="0" dirty="0"/>
              <a:t>pour une personne apprenant à conduire en utilisant la conduite accompagnée, besoin de l’avis établi par le médecin lors de la visite médicale préalable (</a:t>
            </a:r>
            <a:r>
              <a:rPr lang="fr-FR" sz="1700" b="0" dirty="0" err="1"/>
              <a:t>art.R</a:t>
            </a:r>
            <a:r>
              <a:rPr lang="fr-FR" sz="1700" b="0" dirty="0"/>
              <a:t>. 221-19 du Code de la route) et de l’avis du délégué à l’éducation routière.</a:t>
            </a:r>
          </a:p>
          <a:p>
            <a:pPr marL="144000">
              <a:buFont typeface="Wingdings" panose="05000000000000000000" pitchFamily="2" charset="2"/>
              <a:buChar char=""/>
            </a:pPr>
            <a:endParaRPr lang="fr-FR" sz="1700" b="0" dirty="0"/>
          </a:p>
          <a:p>
            <a:pPr marL="0" indent="0"/>
            <a:r>
              <a:rPr lang="fr-FR" sz="1700" b="0" dirty="0"/>
              <a:t>La décision de PCH prend effet au </a:t>
            </a:r>
            <a:r>
              <a:rPr lang="fr-FR" sz="1700" dirty="0"/>
              <a:t>1</a:t>
            </a:r>
            <a:r>
              <a:rPr lang="fr-FR" sz="1700" baseline="30000" dirty="0"/>
              <a:t>er</a:t>
            </a:r>
            <a:r>
              <a:rPr lang="fr-FR" sz="1700" dirty="0"/>
              <a:t> jour du mois de dépôt </a:t>
            </a:r>
            <a:r>
              <a:rPr lang="fr-FR" sz="1700" b="0" dirty="0"/>
              <a:t>de la demande. Les frais engagés avant cette date ne pourront pas faire l’objet d’une prise en charge par la PCH. </a:t>
            </a:r>
          </a:p>
          <a:p>
            <a:pPr marL="0" indent="0"/>
            <a:endParaRPr lang="fr-FR" sz="1700" b="0" dirty="0"/>
          </a:p>
        </p:txBody>
      </p:sp>
    </p:spTree>
    <p:extLst>
      <p:ext uri="{BB962C8B-B14F-4D97-AF65-F5344CB8AC3E}">
        <p14:creationId xmlns:p14="http://schemas.microsoft.com/office/powerpoint/2010/main" val="11110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F597CD9A-E593-48E6-B0E8-26C27822364B}"/>
              </a:ext>
            </a:extLst>
          </p:cNvPr>
          <p:cNvSpPr>
            <a:spLocks noGrp="1"/>
          </p:cNvSpPr>
          <p:nvPr>
            <p:ph type="title"/>
          </p:nvPr>
        </p:nvSpPr>
        <p:spPr/>
        <p:txBody>
          <a:bodyPr/>
          <a:lstStyle/>
          <a:p>
            <a:pPr algn="ctr"/>
            <a:r>
              <a:rPr lang="fr-FR" dirty="0"/>
              <a:t>Sommaire</a:t>
            </a:r>
          </a:p>
        </p:txBody>
      </p:sp>
      <p:sp>
        <p:nvSpPr>
          <p:cNvPr id="6" name="Espace réservé du contenu 5">
            <a:extLst>
              <a:ext uri="{FF2B5EF4-FFF2-40B4-BE49-F238E27FC236}">
                <a16:creationId xmlns:a16="http://schemas.microsoft.com/office/drawing/2014/main" id="{8234B293-0F83-4871-AFF3-39E34B503E30}"/>
              </a:ext>
            </a:extLst>
          </p:cNvPr>
          <p:cNvSpPr>
            <a:spLocks noGrp="1"/>
          </p:cNvSpPr>
          <p:nvPr>
            <p:ph idx="1"/>
          </p:nvPr>
        </p:nvSpPr>
        <p:spPr/>
        <p:txBody>
          <a:bodyPr>
            <a:normAutofit fontScale="77500" lnSpcReduction="20000"/>
          </a:bodyPr>
          <a:lstStyle/>
          <a:p>
            <a:pPr>
              <a:buFont typeface="Wingdings" panose="05000000000000000000" pitchFamily="2" charset="2"/>
              <a:buChar char="§"/>
            </a:pPr>
            <a:r>
              <a:rPr lang="fr-FR" dirty="0"/>
              <a:t>Le circuit d’un dossier de demande</a:t>
            </a:r>
          </a:p>
          <a:p>
            <a:pPr>
              <a:buFont typeface="Wingdings" panose="05000000000000000000" pitchFamily="2" charset="2"/>
              <a:buChar char="§"/>
            </a:pPr>
            <a:r>
              <a:rPr lang="fr-FR" dirty="0"/>
              <a:t>L’équipe d’évaluation PCH</a:t>
            </a:r>
          </a:p>
          <a:p>
            <a:pPr>
              <a:buFont typeface="Wingdings" panose="05000000000000000000" pitchFamily="2" charset="2"/>
              <a:buChar char="§"/>
            </a:pPr>
            <a:r>
              <a:rPr lang="fr-FR" dirty="0"/>
              <a:t>Les besoins pris en charge</a:t>
            </a:r>
          </a:p>
          <a:p>
            <a:pPr>
              <a:buFont typeface="Wingdings" panose="05000000000000000000" pitchFamily="2" charset="2"/>
              <a:buChar char="§"/>
            </a:pPr>
            <a:r>
              <a:rPr lang="fr-FR" dirty="0"/>
              <a:t>Les conditions administratives</a:t>
            </a:r>
          </a:p>
          <a:p>
            <a:pPr>
              <a:buFont typeface="Wingdings" panose="05000000000000000000" pitchFamily="2" charset="2"/>
              <a:buChar char="§"/>
            </a:pPr>
            <a:r>
              <a:rPr lang="fr-FR" dirty="0"/>
              <a:t>Les conditions liées au handicap</a:t>
            </a:r>
          </a:p>
          <a:p>
            <a:pPr lvl="2"/>
            <a:r>
              <a:rPr lang="fr-FR" dirty="0"/>
              <a:t>L’accès à la PCH globale</a:t>
            </a:r>
          </a:p>
          <a:p>
            <a:pPr lvl="2"/>
            <a:r>
              <a:rPr lang="fr-FR" dirty="0"/>
              <a:t>L’accès aux aides humaines</a:t>
            </a:r>
          </a:p>
          <a:p>
            <a:pPr>
              <a:buFont typeface="Wingdings" panose="05000000000000000000" pitchFamily="2" charset="2"/>
              <a:buChar char="§"/>
            </a:pPr>
            <a:r>
              <a:rPr lang="fr-FR" dirty="0"/>
              <a:t>Les aides humaines (élément 1)</a:t>
            </a:r>
          </a:p>
          <a:p>
            <a:pPr lvl="2"/>
            <a:r>
              <a:rPr lang="fr-FR" dirty="0"/>
              <a:t>Les aides humaines</a:t>
            </a:r>
          </a:p>
          <a:p>
            <a:pPr lvl="2"/>
            <a:r>
              <a:rPr lang="fr-FR" dirty="0"/>
              <a:t>Les forfaits</a:t>
            </a:r>
          </a:p>
          <a:p>
            <a:pPr lvl="2"/>
            <a:r>
              <a:rPr lang="fr-FR" dirty="0"/>
              <a:t>Les aidants</a:t>
            </a:r>
          </a:p>
          <a:p>
            <a:pPr>
              <a:buFont typeface="Wingdings" panose="05000000000000000000" pitchFamily="2" charset="2"/>
              <a:buChar char="§"/>
            </a:pPr>
            <a:r>
              <a:rPr lang="fr-FR" dirty="0"/>
              <a:t>Les aides techniques (élément 2)</a:t>
            </a:r>
          </a:p>
          <a:p>
            <a:pPr>
              <a:buFont typeface="Wingdings" panose="05000000000000000000" pitchFamily="2" charset="2"/>
              <a:buChar char="§"/>
            </a:pPr>
            <a:r>
              <a:rPr lang="fr-FR" dirty="0"/>
              <a:t>L’aménagement du logement (élément 3)</a:t>
            </a:r>
          </a:p>
          <a:p>
            <a:pPr>
              <a:buFont typeface="Wingdings" panose="05000000000000000000" pitchFamily="2" charset="2"/>
              <a:buChar char="§"/>
            </a:pPr>
            <a:r>
              <a:rPr lang="fr-FR" dirty="0"/>
              <a:t>Les surcouts liés au transport (élément 3)</a:t>
            </a:r>
          </a:p>
          <a:p>
            <a:pPr>
              <a:buFont typeface="Wingdings" panose="05000000000000000000" pitchFamily="2" charset="2"/>
              <a:buChar char="§"/>
            </a:pPr>
            <a:r>
              <a:rPr lang="fr-FR" dirty="0"/>
              <a:t>Les aménagements du véhicule (élément 3)</a:t>
            </a:r>
          </a:p>
          <a:p>
            <a:pPr>
              <a:buFont typeface="Wingdings" panose="05000000000000000000" pitchFamily="2" charset="2"/>
              <a:buChar char="§"/>
            </a:pPr>
            <a:r>
              <a:rPr lang="fr-FR" dirty="0"/>
              <a:t>Les charges spécifiques et exceptionnelles (élément 4)</a:t>
            </a:r>
          </a:p>
          <a:p>
            <a:pPr>
              <a:buFont typeface="Wingdings" panose="05000000000000000000" pitchFamily="2" charset="2"/>
              <a:buChar char="§"/>
            </a:pPr>
            <a:r>
              <a:rPr lang="fr-FR" dirty="0"/>
              <a:t>L’aide animalière (élément 5)</a:t>
            </a:r>
          </a:p>
          <a:p>
            <a:pPr>
              <a:buFont typeface="Wingdings" panose="05000000000000000000" pitchFamily="2" charset="2"/>
              <a:buChar char="§"/>
            </a:pPr>
            <a:r>
              <a:rPr lang="fr-FR" dirty="0"/>
              <a:t>La PCH parentalité</a:t>
            </a:r>
          </a:p>
          <a:p>
            <a:pPr>
              <a:buFont typeface="Wingdings" panose="05000000000000000000" pitchFamily="2" charset="2"/>
              <a:buChar char="§"/>
            </a:pPr>
            <a:r>
              <a:rPr lang="fr-FR" dirty="0"/>
              <a:t>Les spécificités de la PCH enfant</a:t>
            </a:r>
          </a:p>
          <a:p>
            <a:pPr>
              <a:buFont typeface="Wingdings" panose="05000000000000000000" pitchFamily="2" charset="2"/>
              <a:buChar char="§"/>
            </a:pPr>
            <a:r>
              <a:rPr lang="fr-FR" dirty="0"/>
              <a:t>Contacter la MDPH</a:t>
            </a:r>
          </a:p>
          <a:p>
            <a:pPr>
              <a:buFont typeface="Wingdings" panose="05000000000000000000" pitchFamily="2" charset="2"/>
              <a:buChar char="§"/>
            </a:pPr>
            <a:endParaRPr lang="fr-FR" dirty="0"/>
          </a:p>
        </p:txBody>
      </p:sp>
    </p:spTree>
    <p:extLst>
      <p:ext uri="{BB962C8B-B14F-4D97-AF65-F5344CB8AC3E}">
        <p14:creationId xmlns:p14="http://schemas.microsoft.com/office/powerpoint/2010/main" val="17306336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1E9972-CEEE-453D-BE64-481CAF36619B}"/>
              </a:ext>
            </a:extLst>
          </p:cNvPr>
          <p:cNvSpPr>
            <a:spLocks noGrp="1"/>
          </p:cNvSpPr>
          <p:nvPr>
            <p:ph type="title"/>
          </p:nvPr>
        </p:nvSpPr>
        <p:spPr>
          <a:xfrm>
            <a:off x="1187624" y="365760"/>
            <a:ext cx="7632848" cy="548640"/>
          </a:xfrm>
        </p:spPr>
        <p:txBody>
          <a:bodyPr/>
          <a:lstStyle/>
          <a:p>
            <a:br>
              <a:rPr lang="fr-FR" sz="2000" dirty="0"/>
            </a:br>
            <a:r>
              <a:rPr lang="fr-FR" sz="2400" dirty="0"/>
              <a:t>Les charges spécifiques et exceptionnelles (élément 4)</a:t>
            </a:r>
            <a:br>
              <a:rPr lang="fr-FR" dirty="0"/>
            </a:br>
            <a:endParaRPr lang="fr-FR" dirty="0"/>
          </a:p>
        </p:txBody>
      </p:sp>
      <p:sp>
        <p:nvSpPr>
          <p:cNvPr id="3" name="Espace réservé du contenu 2"/>
          <p:cNvSpPr>
            <a:spLocks noGrp="1"/>
          </p:cNvSpPr>
          <p:nvPr>
            <p:ph idx="1"/>
          </p:nvPr>
        </p:nvSpPr>
        <p:spPr>
          <a:xfrm>
            <a:off x="1187624" y="1100628"/>
            <a:ext cx="7416824" cy="5280700"/>
          </a:xfrm>
        </p:spPr>
        <p:txBody>
          <a:bodyPr>
            <a:normAutofit/>
          </a:bodyPr>
          <a:lstStyle/>
          <a:p>
            <a:r>
              <a:rPr lang="fr-FR" sz="1800" dirty="0"/>
              <a:t>Charges spécifiques  (enveloppe de 100€/mois sur 10 ans )</a:t>
            </a:r>
            <a:r>
              <a:rPr lang="fr-FR" sz="1800" b="0" dirty="0"/>
              <a:t>:</a:t>
            </a:r>
          </a:p>
          <a:p>
            <a:pPr marL="0"/>
            <a:r>
              <a:rPr lang="fr-FR" b="0" dirty="0"/>
              <a:t>Ce sont les dépenses </a:t>
            </a:r>
            <a:r>
              <a:rPr lang="fr-FR" b="0" u="sng" dirty="0"/>
              <a:t>permanentes et prévisibles</a:t>
            </a:r>
            <a:r>
              <a:rPr lang="fr-FR" b="0" dirty="0"/>
              <a:t> liées au handicap et n’ouvrant pas droit à une prise en charge au titre d’un des autres éléments de la prestation de compensation. </a:t>
            </a:r>
          </a:p>
          <a:p>
            <a:pPr marL="0"/>
            <a:r>
              <a:rPr lang="fr-FR" b="0" dirty="0"/>
              <a:t>Par exemple : protections absorbantes, bavoirs jetables, l’achat de piles pour les audioprothèses…</a:t>
            </a:r>
          </a:p>
          <a:p>
            <a:endParaRPr lang="fr-FR" b="0" dirty="0"/>
          </a:p>
          <a:p>
            <a:r>
              <a:rPr lang="fr-FR" dirty="0"/>
              <a:t>Charges exceptionnelles (enveloppe de 6000€ pour toute période de 10 ans) </a:t>
            </a:r>
            <a:r>
              <a:rPr lang="fr-FR" b="0" dirty="0"/>
              <a:t>: </a:t>
            </a:r>
          </a:p>
          <a:p>
            <a:pPr marL="0"/>
            <a:r>
              <a:rPr lang="fr-FR" b="0" dirty="0"/>
              <a:t>Ce sont les dépenses </a:t>
            </a:r>
            <a:r>
              <a:rPr lang="fr-FR" b="0" u="sng" dirty="0"/>
              <a:t>ponctuelles</a:t>
            </a:r>
            <a:r>
              <a:rPr lang="fr-FR" b="0" dirty="0"/>
              <a:t> liées au handicap et n’ouvrant pas droit à une prise en charge au titre d’un des autres éléments de la prestation de compensation </a:t>
            </a:r>
          </a:p>
          <a:p>
            <a:pPr marL="0"/>
            <a:r>
              <a:rPr lang="fr-FR" b="0" dirty="0"/>
              <a:t>Par exemple: frais de séjours adaptés, certaines réparations d’aides techniques…</a:t>
            </a:r>
          </a:p>
          <a:p>
            <a:pPr marL="0"/>
            <a:endParaRPr lang="fr-FR" b="0" dirty="0"/>
          </a:p>
          <a:p>
            <a:pPr marL="0"/>
            <a:r>
              <a:rPr lang="fr-FR" b="0" dirty="0"/>
              <a:t>La décision de PCH prend effet au </a:t>
            </a:r>
            <a:r>
              <a:rPr lang="fr-FR" dirty="0"/>
              <a:t>1</a:t>
            </a:r>
            <a:r>
              <a:rPr lang="fr-FR" baseline="30000" dirty="0"/>
              <a:t>er</a:t>
            </a:r>
            <a:r>
              <a:rPr lang="fr-FR" dirty="0"/>
              <a:t> jour du mois de dépôt </a:t>
            </a:r>
            <a:r>
              <a:rPr lang="fr-FR" b="0" dirty="0"/>
              <a:t>de la demande. Les frais engagés avant cette date ne pourront pas faire l’objet d’une prise en charge par la PCH. </a:t>
            </a:r>
          </a:p>
          <a:p>
            <a:pPr marL="0"/>
            <a:endParaRPr lang="fr-FR" b="0" dirty="0"/>
          </a:p>
        </p:txBody>
      </p:sp>
    </p:spTree>
    <p:extLst>
      <p:ext uri="{BB962C8B-B14F-4D97-AF65-F5344CB8AC3E}">
        <p14:creationId xmlns:p14="http://schemas.microsoft.com/office/powerpoint/2010/main" val="111106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A1E040-7F7F-472E-8888-B3ABC3346A0E}"/>
              </a:ext>
            </a:extLst>
          </p:cNvPr>
          <p:cNvSpPr>
            <a:spLocks noGrp="1"/>
          </p:cNvSpPr>
          <p:nvPr>
            <p:ph type="title"/>
          </p:nvPr>
        </p:nvSpPr>
        <p:spPr/>
        <p:txBody>
          <a:bodyPr/>
          <a:lstStyle/>
          <a:p>
            <a:br>
              <a:rPr lang="fr-FR" dirty="0"/>
            </a:br>
            <a:r>
              <a:rPr lang="fr-FR" dirty="0"/>
              <a:t>Les aides animalières (élément 5)</a:t>
            </a:r>
            <a:br>
              <a:rPr lang="fr-FR" dirty="0"/>
            </a:br>
            <a:endParaRPr lang="fr-FR" dirty="0"/>
          </a:p>
        </p:txBody>
      </p:sp>
      <p:sp>
        <p:nvSpPr>
          <p:cNvPr id="3" name="Espace réservé du contenu 2"/>
          <p:cNvSpPr>
            <a:spLocks noGrp="1"/>
          </p:cNvSpPr>
          <p:nvPr>
            <p:ph idx="1"/>
          </p:nvPr>
        </p:nvSpPr>
        <p:spPr>
          <a:xfrm>
            <a:off x="1187624" y="1100628"/>
            <a:ext cx="7488832" cy="4704636"/>
          </a:xfrm>
        </p:spPr>
        <p:txBody>
          <a:bodyPr>
            <a:normAutofit/>
          </a:bodyPr>
          <a:lstStyle/>
          <a:p>
            <a:r>
              <a:rPr lang="fr-FR" sz="1700" dirty="0"/>
              <a:t>Enveloppe de 50€/mois sur 10 ans</a:t>
            </a:r>
          </a:p>
          <a:p>
            <a:endParaRPr lang="fr-FR" sz="1700" dirty="0"/>
          </a:p>
          <a:p>
            <a:pPr marL="0"/>
            <a:r>
              <a:rPr lang="fr-FR" sz="1700" b="0" dirty="0"/>
              <a:t>Cet élément est destiné à couvrir les charges liées à l’attribution et à l’entretien des animaux qui concourent à maintenir ou à améliorer l’autonomie de la personne handicapée dans la vie quotidienne. </a:t>
            </a:r>
          </a:p>
          <a:p>
            <a:r>
              <a:rPr lang="fr-FR" sz="1700" b="0" dirty="0"/>
              <a:t>Le chien doit avoir été éduqué dans un </a:t>
            </a:r>
            <a:r>
              <a:rPr lang="fr-FR" sz="1700" b="0" u="sng" dirty="0"/>
              <a:t>centre labellisé. </a:t>
            </a:r>
          </a:p>
          <a:p>
            <a:endParaRPr lang="fr-FR" sz="1700" b="0" dirty="0"/>
          </a:p>
          <a:p>
            <a:r>
              <a:rPr lang="fr-FR" sz="1700" b="0" dirty="0"/>
              <a:t>Il peut s’agir d’un chien-guide ou d’un chien d’assistance. </a:t>
            </a:r>
          </a:p>
        </p:txBody>
      </p:sp>
    </p:spTree>
    <p:extLst>
      <p:ext uri="{BB962C8B-B14F-4D97-AF65-F5344CB8AC3E}">
        <p14:creationId xmlns:p14="http://schemas.microsoft.com/office/powerpoint/2010/main" val="111106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D66317-82DE-48D2-8E48-AB6C12C0FF00}"/>
              </a:ext>
            </a:extLst>
          </p:cNvPr>
          <p:cNvSpPr>
            <a:spLocks noGrp="1"/>
          </p:cNvSpPr>
          <p:nvPr>
            <p:ph type="title"/>
          </p:nvPr>
        </p:nvSpPr>
        <p:spPr/>
        <p:txBody>
          <a:bodyPr/>
          <a:lstStyle/>
          <a:p>
            <a:br>
              <a:rPr lang="fr-FR" dirty="0"/>
            </a:br>
            <a:r>
              <a:rPr lang="fr-FR" dirty="0"/>
              <a:t>La PCH Parentalité</a:t>
            </a:r>
            <a:br>
              <a:rPr lang="fr-FR" dirty="0"/>
            </a:br>
            <a:endParaRPr lang="fr-FR" dirty="0"/>
          </a:p>
        </p:txBody>
      </p:sp>
      <p:sp>
        <p:nvSpPr>
          <p:cNvPr id="3" name="Espace réservé du contenu 2"/>
          <p:cNvSpPr>
            <a:spLocks noGrp="1"/>
          </p:cNvSpPr>
          <p:nvPr>
            <p:ph idx="1"/>
          </p:nvPr>
        </p:nvSpPr>
        <p:spPr/>
        <p:txBody>
          <a:bodyPr>
            <a:normAutofit/>
          </a:bodyPr>
          <a:lstStyle/>
          <a:p>
            <a:pPr algn="just"/>
            <a:endParaRPr lang="fr-FR" b="0" dirty="0"/>
          </a:p>
          <a:p>
            <a:pPr marL="0" algn="just"/>
            <a:r>
              <a:rPr lang="fr-FR" b="0" dirty="0"/>
              <a:t>Le décret n°2020-1826 du 31 décembre 2020 introduit un nouveau domaine au chapitre 2 de l’annexe 2.5 du CASF, relatif à l’exercice de la parentalité. Une nouvelle section est ajoutée à cet effet : </a:t>
            </a:r>
          </a:p>
          <a:p>
            <a:pPr marL="144000" algn="just"/>
            <a:r>
              <a:rPr lang="fr-FR" b="0" dirty="0"/>
              <a:t>« Les besoins d’aide humaine pris en compte au titre de l’exercice de la parentalité sont ceux d’une personne empêchée, totalement ou partiellement, du fait de son handicap, de réaliser des actes relatifs à l’exercice de la parentalité, dès lors que ses enfants ne sont pas en capacité, compte tenu de leur âge, de prendre soin d’eux-mêmes et d’assurer leur sécurité ». </a:t>
            </a:r>
          </a:p>
          <a:p>
            <a:pPr algn="just"/>
            <a:endParaRPr lang="fr-FR" b="0" dirty="0"/>
          </a:p>
          <a:p>
            <a:pPr marL="0" algn="just"/>
            <a:r>
              <a:rPr lang="fr-FR" b="0" dirty="0"/>
              <a:t>Cette prestation n’est pas soumise à une évaluation des besoins mais répond à une </a:t>
            </a:r>
            <a:r>
              <a:rPr lang="fr-FR" dirty="0"/>
              <a:t>logique forfaitaire</a:t>
            </a:r>
            <a:r>
              <a:rPr lang="fr-FR" b="0" dirty="0"/>
              <a:t> en lien avec une éligibilité administrative. </a:t>
            </a:r>
          </a:p>
          <a:p>
            <a:pPr marL="0" algn="just"/>
            <a:endParaRPr lang="fr-FR" b="0" dirty="0"/>
          </a:p>
          <a:p>
            <a:pPr marL="0" algn="just"/>
            <a:r>
              <a:rPr lang="fr-FR" b="0" dirty="0"/>
              <a:t>Les deux parents peuvent bénéficier des forfaits dès lors qu’il sont éligibles à la PCH.  </a:t>
            </a:r>
          </a:p>
          <a:p>
            <a:pPr marL="0" algn="just"/>
            <a:endParaRPr lang="fr-FR" b="0" dirty="0"/>
          </a:p>
        </p:txBody>
      </p:sp>
    </p:spTree>
    <p:extLst>
      <p:ext uri="{BB962C8B-B14F-4D97-AF65-F5344CB8AC3E}">
        <p14:creationId xmlns:p14="http://schemas.microsoft.com/office/powerpoint/2010/main" val="33311820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99592" y="404664"/>
            <a:ext cx="7632848" cy="6048672"/>
          </a:xfrm>
        </p:spPr>
        <p:txBody>
          <a:bodyPr>
            <a:normAutofit/>
          </a:bodyPr>
          <a:lstStyle/>
          <a:p>
            <a:r>
              <a:rPr lang="fr-FR" sz="2400" dirty="0"/>
              <a:t>La PCH parentalité – Aide humaine</a:t>
            </a:r>
          </a:p>
          <a:p>
            <a:endParaRPr lang="fr-FR" sz="1700" b="0" dirty="0"/>
          </a:p>
          <a:p>
            <a:pPr marL="0" algn="just"/>
            <a:r>
              <a:rPr lang="fr-FR" b="0" dirty="0"/>
              <a:t>L’élément de la prestation lié au besoin d’aide humaine au titre de l’exercice de la parentalité est reconnu individuellement et forfaitairement au parent bénéficiaire de la prestation de compensation du handicap, à hauteur de </a:t>
            </a:r>
            <a:r>
              <a:rPr lang="fr-FR" dirty="0"/>
              <a:t>30 heures par mois </a:t>
            </a:r>
            <a:r>
              <a:rPr lang="fr-FR" b="0" dirty="0"/>
              <a:t>lorsque l’enfant a moins de trois ans et de </a:t>
            </a:r>
            <a:r>
              <a:rPr lang="fr-FR" dirty="0"/>
              <a:t>15 heures par mois </a:t>
            </a:r>
            <a:r>
              <a:rPr lang="fr-FR" b="0" dirty="0"/>
              <a:t>lorsque l’enfant a entre trois et sept ans.</a:t>
            </a:r>
          </a:p>
          <a:p>
            <a:pPr algn="just"/>
            <a:r>
              <a:rPr lang="fr-FR" b="0" dirty="0"/>
              <a:t>Cet élément ne peut pas être attribué au-delà du septième anniversaire de l’enfant.  </a:t>
            </a:r>
          </a:p>
          <a:p>
            <a:pPr algn="just"/>
            <a:endParaRPr lang="fr-FR" b="0" dirty="0"/>
          </a:p>
          <a:p>
            <a:pPr algn="just"/>
            <a:endParaRPr lang="fr-FR" b="0" dirty="0"/>
          </a:p>
          <a:p>
            <a:pPr algn="just"/>
            <a:endParaRPr lang="fr-FR" b="0" dirty="0"/>
          </a:p>
          <a:p>
            <a:pPr algn="just"/>
            <a:endParaRPr lang="fr-FR" b="0" dirty="0"/>
          </a:p>
          <a:p>
            <a:pPr algn="just"/>
            <a:endParaRPr lang="fr-FR" b="0" dirty="0"/>
          </a:p>
          <a:p>
            <a:pPr algn="just"/>
            <a:endParaRPr lang="fr-FR" b="0" dirty="0"/>
          </a:p>
          <a:p>
            <a:pPr algn="just"/>
            <a:endParaRPr lang="fr-FR" b="0" dirty="0"/>
          </a:p>
          <a:p>
            <a:pPr algn="just"/>
            <a:endParaRPr lang="fr-FR" b="0" dirty="0"/>
          </a:p>
          <a:p>
            <a:pPr marL="0" algn="just"/>
            <a:r>
              <a:rPr lang="fr-FR" b="0" dirty="0"/>
              <a:t>La situation de monoparentalité doit se justifier auprès du département et les montants versés pourront être réajustés en fonction d’un changement de situation. </a:t>
            </a:r>
          </a:p>
          <a:p>
            <a:pPr algn="just"/>
            <a:endParaRPr lang="fr-FR" sz="1800" b="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5833" y="2924944"/>
            <a:ext cx="7380365" cy="25202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311820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99592" y="404664"/>
            <a:ext cx="7632848" cy="6048672"/>
          </a:xfrm>
        </p:spPr>
        <p:txBody>
          <a:bodyPr>
            <a:normAutofit/>
          </a:bodyPr>
          <a:lstStyle/>
          <a:p>
            <a:r>
              <a:rPr lang="fr-FR" sz="2400" dirty="0"/>
              <a:t>La PCH Parentalité – Aide technique</a:t>
            </a:r>
          </a:p>
          <a:p>
            <a:pPr marL="0" algn="just"/>
            <a:r>
              <a:rPr lang="fr-FR" b="0" dirty="0"/>
              <a:t>Le décret du n°2020-1826 du 31 décembre 2020 relatif à l’amélioration de la prestation de compensation du handicap ajoute une nouvelle catégorie d’aides techniques au chapitre 3 de l’annexe 2.5, les aides techniques liées à la parentalité : </a:t>
            </a:r>
          </a:p>
          <a:p>
            <a:pPr marL="0" algn="just"/>
            <a:r>
              <a:rPr lang="fr-FR" b="0" dirty="0"/>
              <a:t>« </a:t>
            </a:r>
            <a:r>
              <a:rPr lang="fr-FR" b="0" i="1" dirty="0"/>
              <a:t>Une aide forfaitaire, dont le montant est fixé par arrêté du ministre chargé des personnes handicapées, est allouée automatiquement au parent bénéficiaire de la prestation de compensation du handicap, à la naissance de son enfant, puis aux troisième et sixième anniversaires de son enfant. Le montant de cette aide forfaitaire n’est pas pris en compte dans le calcul du montant total attribuable au titre des aides techniques mentionnées aux a) à c) du 3 du présent chapitre. </a:t>
            </a:r>
            <a:r>
              <a:rPr lang="fr-FR" b="0" dirty="0"/>
              <a:t>». </a:t>
            </a:r>
          </a:p>
          <a:p>
            <a:pPr marL="0" algn="just"/>
            <a:r>
              <a:rPr lang="fr-FR" b="0" dirty="0"/>
              <a:t>Il s’agit donc d’une aide forfaitaire, versée ponctuellement, pour chacun des enfants, qui n’est pas majorée en cas de monoparentalité. </a:t>
            </a:r>
          </a:p>
          <a:p>
            <a:pPr algn="just"/>
            <a:r>
              <a:rPr lang="fr-FR" b="0" dirty="0"/>
              <a:t>Le montant de l’aide et la temporalité de versement sont les suivants:</a:t>
            </a:r>
          </a:p>
          <a:p>
            <a:pPr algn="just"/>
            <a:endParaRPr lang="fr-FR" b="0" dirty="0"/>
          </a:p>
          <a:p>
            <a:pPr algn="just"/>
            <a:endParaRPr lang="fr-FR" b="0" dirty="0"/>
          </a:p>
          <a:p>
            <a:pPr algn="just"/>
            <a:endParaRPr lang="fr-FR" b="0" dirty="0"/>
          </a:p>
          <a:p>
            <a:pPr algn="just"/>
            <a:endParaRPr lang="fr-FR" b="0" dirty="0"/>
          </a:p>
          <a:p>
            <a:pPr algn="just"/>
            <a:endParaRPr lang="fr-FR" b="0"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6679" y="4293096"/>
            <a:ext cx="4990642" cy="20162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311820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80E314-57A7-4864-8D5A-833BDDCB0518}"/>
              </a:ext>
            </a:extLst>
          </p:cNvPr>
          <p:cNvSpPr>
            <a:spLocks noGrp="1"/>
          </p:cNvSpPr>
          <p:nvPr>
            <p:ph type="title"/>
          </p:nvPr>
        </p:nvSpPr>
        <p:spPr/>
        <p:txBody>
          <a:bodyPr/>
          <a:lstStyle/>
          <a:p>
            <a:br>
              <a:rPr lang="fr-FR" dirty="0"/>
            </a:br>
            <a:r>
              <a:rPr lang="fr-FR" dirty="0"/>
              <a:t>Les spécificités de la PCH enfant</a:t>
            </a:r>
            <a:br>
              <a:rPr lang="fr-FR" dirty="0"/>
            </a:br>
            <a:endParaRPr lang="fr-FR" dirty="0"/>
          </a:p>
        </p:txBody>
      </p:sp>
      <p:sp>
        <p:nvSpPr>
          <p:cNvPr id="3" name="Espace réservé du contenu 2"/>
          <p:cNvSpPr>
            <a:spLocks noGrp="1"/>
          </p:cNvSpPr>
          <p:nvPr>
            <p:ph idx="1"/>
          </p:nvPr>
        </p:nvSpPr>
        <p:spPr/>
        <p:txBody>
          <a:bodyPr>
            <a:normAutofit/>
          </a:bodyPr>
          <a:lstStyle/>
          <a:p>
            <a:endParaRPr lang="fr-FR" b="0" dirty="0"/>
          </a:p>
          <a:p>
            <a:r>
              <a:rPr lang="fr-FR" b="0" dirty="0"/>
              <a:t>Pour accéder à la PCH, le bénéficiaire de l’AEEH de base doit :</a:t>
            </a:r>
          </a:p>
          <a:p>
            <a:r>
              <a:rPr lang="fr-FR" b="0" dirty="0"/>
              <a:t>– ouvrir droit à un complément d’AEEH ;</a:t>
            </a:r>
          </a:p>
          <a:p>
            <a:r>
              <a:rPr lang="fr-FR" dirty="0"/>
              <a:t>                             ET</a:t>
            </a:r>
          </a:p>
          <a:p>
            <a:r>
              <a:rPr lang="fr-FR" b="0" dirty="0"/>
              <a:t>– remplir les conditions d’éligibilité à la PCH ;</a:t>
            </a:r>
          </a:p>
          <a:p>
            <a:pPr marL="144000"/>
            <a:endParaRPr lang="fr-FR" b="0" dirty="0"/>
          </a:p>
          <a:p>
            <a:pPr marL="0"/>
            <a:r>
              <a:rPr lang="fr-FR" b="0" dirty="0"/>
              <a:t>Les deux prestations n’étant </a:t>
            </a:r>
            <a:r>
              <a:rPr lang="fr-FR" b="0" u="sng" dirty="0"/>
              <a:t>pas cumulables</a:t>
            </a:r>
            <a:r>
              <a:rPr lang="fr-FR" b="0" dirty="0"/>
              <a:t>, le responsable légal de l’enfant devra opter pour l’une ou l’autre des prestations dans le cadre d’un droit d’option. </a:t>
            </a:r>
          </a:p>
          <a:p>
            <a:pPr marL="144000"/>
            <a:endParaRPr lang="fr-FR" b="0" dirty="0"/>
          </a:p>
          <a:p>
            <a:r>
              <a:rPr lang="fr-FR" dirty="0"/>
              <a:t>À noter </a:t>
            </a:r>
            <a:r>
              <a:rPr lang="fr-FR" b="0" dirty="0"/>
              <a:t>: </a:t>
            </a:r>
          </a:p>
          <a:p>
            <a:pPr marL="0"/>
            <a:r>
              <a:rPr lang="fr-FR" b="0" dirty="0"/>
              <a:t>Il existe une exception à ces conditions d’accès pour l’élément 3 de la PCH. Le bénéficiaire d’un complément d’AEEH peut accéder à l’élément 3 dès lors que l’enfant est éligible à la PCH. Les Compléments d’AEEH et l’élément 3 de la PCH sont cumulables. </a:t>
            </a:r>
          </a:p>
        </p:txBody>
      </p:sp>
    </p:spTree>
    <p:extLst>
      <p:ext uri="{BB962C8B-B14F-4D97-AF65-F5344CB8AC3E}">
        <p14:creationId xmlns:p14="http://schemas.microsoft.com/office/powerpoint/2010/main" val="33179070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A71515-C965-4C65-AFAC-A82B6C24B6A4}"/>
              </a:ext>
            </a:extLst>
          </p:cNvPr>
          <p:cNvSpPr>
            <a:spLocks noGrp="1"/>
          </p:cNvSpPr>
          <p:nvPr>
            <p:ph type="title"/>
          </p:nvPr>
        </p:nvSpPr>
        <p:spPr/>
        <p:txBody>
          <a:bodyPr/>
          <a:lstStyle/>
          <a:p>
            <a:br>
              <a:rPr lang="fr-FR" dirty="0"/>
            </a:br>
            <a:r>
              <a:rPr lang="fr-FR" dirty="0"/>
              <a:t>Les spécificités de la PCH enfant – suite</a:t>
            </a:r>
            <a:br>
              <a:rPr lang="fr-FR" dirty="0"/>
            </a:br>
            <a:endParaRPr lang="fr-FR" dirty="0"/>
          </a:p>
        </p:txBody>
      </p:sp>
      <p:sp>
        <p:nvSpPr>
          <p:cNvPr id="3" name="Espace réservé du contenu 2"/>
          <p:cNvSpPr>
            <a:spLocks noGrp="1"/>
          </p:cNvSpPr>
          <p:nvPr>
            <p:ph idx="1"/>
          </p:nvPr>
        </p:nvSpPr>
        <p:spPr/>
        <p:txBody>
          <a:bodyPr>
            <a:normAutofit/>
          </a:bodyPr>
          <a:lstStyle/>
          <a:p>
            <a:pPr marL="0" algn="just"/>
            <a:endParaRPr lang="fr-FR" b="0" dirty="0"/>
          </a:p>
          <a:p>
            <a:pPr marL="0" algn="just"/>
            <a:r>
              <a:rPr lang="fr-FR" b="0" dirty="0"/>
              <a:t>Pas de possibilité de salariat des parents pour les enfants mineurs, en revanche, possibilité de majoration du plafond aidant familial s’il y a renoncement ou cessation d’activité pour s’occuper d’un enfant lourdement handicapé.</a:t>
            </a:r>
          </a:p>
          <a:p>
            <a:pPr marL="0" algn="just"/>
            <a:r>
              <a:rPr lang="fr-FR" b="0" dirty="0"/>
              <a:t>Cette majoration se fera après présentation des justificatifs au payeur. </a:t>
            </a:r>
          </a:p>
          <a:p>
            <a:pPr algn="just"/>
            <a:endParaRPr lang="fr-FR" b="0" dirty="0"/>
          </a:p>
          <a:p>
            <a:pPr algn="just"/>
            <a:r>
              <a:rPr lang="fr-FR" dirty="0"/>
              <a:t>Le droit d’option PCH/Complément</a:t>
            </a:r>
            <a:endParaRPr lang="fr-FR" b="0" dirty="0"/>
          </a:p>
          <a:p>
            <a:pPr algn="just"/>
            <a:endParaRPr lang="fr-FR" sz="1700"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798" y="3389380"/>
            <a:ext cx="7648575" cy="2057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311820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BEF081-2357-44EF-A2F7-CBD2102B49FF}"/>
              </a:ext>
            </a:extLst>
          </p:cNvPr>
          <p:cNvSpPr>
            <a:spLocks noGrp="1"/>
          </p:cNvSpPr>
          <p:nvPr>
            <p:ph type="title"/>
          </p:nvPr>
        </p:nvSpPr>
        <p:spPr/>
        <p:txBody>
          <a:bodyPr/>
          <a:lstStyle/>
          <a:p>
            <a:br>
              <a:rPr lang="fr-FR" dirty="0"/>
            </a:br>
            <a:r>
              <a:rPr lang="fr-FR" dirty="0"/>
              <a:t>Les spécificités de la PCH enfant – suite</a:t>
            </a:r>
            <a:br>
              <a:rPr lang="fr-FR" dirty="0"/>
            </a:br>
            <a:endParaRPr lang="fr-FR" dirty="0"/>
          </a:p>
        </p:txBody>
      </p:sp>
      <p:sp>
        <p:nvSpPr>
          <p:cNvPr id="3" name="Espace réservé du contenu 2"/>
          <p:cNvSpPr>
            <a:spLocks noGrp="1"/>
          </p:cNvSpPr>
          <p:nvPr>
            <p:ph idx="1"/>
          </p:nvPr>
        </p:nvSpPr>
        <p:spPr>
          <a:xfrm>
            <a:off x="1187624" y="1100628"/>
            <a:ext cx="7632848" cy="4704636"/>
          </a:xfrm>
        </p:spPr>
        <p:txBody>
          <a:bodyPr>
            <a:normAutofit/>
          </a:bodyPr>
          <a:lstStyle/>
          <a:p>
            <a:endParaRPr lang="fr-FR" dirty="0"/>
          </a:p>
          <a:p>
            <a:pPr marL="0"/>
            <a:r>
              <a:rPr lang="fr-FR" b="0" dirty="0"/>
              <a:t>Les besoins d’aide humaine couverts par la PCH enfant sont identiques à ceux des adultes (les frais de garde d’enfant sont exclus) ;</a:t>
            </a:r>
          </a:p>
          <a:p>
            <a:pPr marL="0"/>
            <a:r>
              <a:rPr lang="fr-FR" b="0" dirty="0"/>
              <a:t>Les aspects éducatifs peuvent être pris en compte de façon « forfaitaire » pour les enfants relevant de l’obligation scolaire, sans solution après une orientation vers un établissement médico-social. </a:t>
            </a:r>
          </a:p>
          <a:p>
            <a:pPr marL="0"/>
            <a:r>
              <a:rPr lang="fr-FR" b="0" dirty="0">
                <a:sym typeface="Wingdings"/>
              </a:rPr>
              <a:t>L</a:t>
            </a:r>
            <a:r>
              <a:rPr lang="fr-FR" b="0" dirty="0"/>
              <a:t>’appréciation des besoins pour les actes essentiels se fait en référence aux capacités d’un enfant du même âge qui ne serait pas en situation de handicap. </a:t>
            </a:r>
          </a:p>
          <a:p>
            <a:pPr marL="0"/>
            <a:r>
              <a:rPr lang="fr-FR" b="0" dirty="0"/>
              <a:t>Ex: marche acquise après 18-24 mois</a:t>
            </a:r>
          </a:p>
          <a:p>
            <a:endParaRPr lang="fr-FR" b="0" dirty="0"/>
          </a:p>
          <a:p>
            <a:r>
              <a:rPr lang="fr-FR" b="0" dirty="0"/>
              <a:t> </a:t>
            </a:r>
          </a:p>
          <a:p>
            <a:r>
              <a:rPr lang="fr-FR" i="1" dirty="0"/>
              <a:t>N. B. </a:t>
            </a:r>
            <a:r>
              <a:rPr lang="fr-FR" b="0" dirty="0"/>
              <a:t>Accès possible des enfants au forfait cécité ou au forfait surdité.</a:t>
            </a:r>
          </a:p>
        </p:txBody>
      </p:sp>
    </p:spTree>
    <p:extLst>
      <p:ext uri="{BB962C8B-B14F-4D97-AF65-F5344CB8AC3E}">
        <p14:creationId xmlns:p14="http://schemas.microsoft.com/office/powerpoint/2010/main" val="33311820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81464EAF-B410-49DF-9E47-2BE04E68BFCE}"/>
              </a:ext>
            </a:extLst>
          </p:cNvPr>
          <p:cNvSpPr>
            <a:spLocks noGrp="1"/>
          </p:cNvSpPr>
          <p:nvPr>
            <p:ph type="title"/>
          </p:nvPr>
        </p:nvSpPr>
        <p:spPr/>
        <p:txBody>
          <a:bodyPr/>
          <a:lstStyle/>
          <a:p>
            <a:r>
              <a:rPr lang="fr-FR" dirty="0"/>
              <a:t>Durée d’attribution et mise en œuvre de la PCH</a:t>
            </a:r>
          </a:p>
        </p:txBody>
      </p:sp>
      <p:sp>
        <p:nvSpPr>
          <p:cNvPr id="6" name="Espace réservé du contenu 5">
            <a:extLst>
              <a:ext uri="{FF2B5EF4-FFF2-40B4-BE49-F238E27FC236}">
                <a16:creationId xmlns:a16="http://schemas.microsoft.com/office/drawing/2014/main" id="{529372A5-3111-4CB6-B02D-1FBE02AEC040}"/>
              </a:ext>
            </a:extLst>
          </p:cNvPr>
          <p:cNvSpPr>
            <a:spLocks noGrp="1"/>
          </p:cNvSpPr>
          <p:nvPr>
            <p:ph idx="1"/>
          </p:nvPr>
        </p:nvSpPr>
        <p:spPr/>
        <p:txBody>
          <a:bodyPr>
            <a:normAutofit lnSpcReduction="10000"/>
          </a:bodyPr>
          <a:lstStyle/>
          <a:p>
            <a:endParaRPr lang="fr-FR" dirty="0"/>
          </a:p>
          <a:p>
            <a:pPr marL="0"/>
            <a:r>
              <a:rPr lang="fr-FR" sz="1800" dirty="0"/>
              <a:t>Durée d’attribution</a:t>
            </a:r>
            <a:r>
              <a:rPr lang="fr-FR" b="0" dirty="0"/>
              <a:t>: </a:t>
            </a:r>
          </a:p>
          <a:p>
            <a:pPr marL="0"/>
            <a:r>
              <a:rPr lang="fr-FR" b="0" dirty="0"/>
              <a:t>La PCH peut être attribuée pour une durée allant de </a:t>
            </a:r>
            <a:r>
              <a:rPr lang="fr-FR" dirty="0"/>
              <a:t>1 à 10 ans ou sans limitation de durée</a:t>
            </a:r>
            <a:r>
              <a:rPr lang="fr-FR" b="0" dirty="0"/>
              <a:t> (SLD). </a:t>
            </a:r>
          </a:p>
          <a:p>
            <a:pPr marL="0"/>
            <a:r>
              <a:rPr lang="fr-FR" b="0" dirty="0"/>
              <a:t>Si les droits sont attribués sans limitation de durée, en cas de nouveau besoin matériel ou d’aide humaine, il est indispensable de déposer un nouveau dossier de PCH avant toute nouvelle dépense. </a:t>
            </a:r>
          </a:p>
          <a:p>
            <a:pPr marL="0"/>
            <a:endParaRPr lang="fr-FR" b="0" dirty="0"/>
          </a:p>
          <a:p>
            <a:pPr marL="0"/>
            <a:endParaRPr lang="fr-FR" b="0" dirty="0"/>
          </a:p>
          <a:p>
            <a:pPr marL="0"/>
            <a:r>
              <a:rPr lang="fr-FR" sz="1800" dirty="0"/>
              <a:t>Mise en œuvre:</a:t>
            </a:r>
          </a:p>
          <a:p>
            <a:pPr marL="0"/>
            <a:r>
              <a:rPr lang="fr-FR" b="0" dirty="0"/>
              <a:t>La MDPH évalue les besoins et les notifie aux usagers (ou à leur représentant légal) mais ne verse pas les aides attribuées au titre de la PCH. </a:t>
            </a:r>
          </a:p>
          <a:p>
            <a:pPr marL="0"/>
            <a:r>
              <a:rPr lang="fr-FR" b="0" dirty="0"/>
              <a:t>La Direction des Solidarités (DSOL) de la Ville de Paris est l’organisme payeur de la PCH. Afin de mettre en paiement les aides attribuées au titre de la PCH, il conviendra de compléter le dossier administratif en répondant aux sollicitations courriers de la DSOL.</a:t>
            </a:r>
          </a:p>
        </p:txBody>
      </p:sp>
    </p:spTree>
    <p:extLst>
      <p:ext uri="{BB962C8B-B14F-4D97-AF65-F5344CB8AC3E}">
        <p14:creationId xmlns:p14="http://schemas.microsoft.com/office/powerpoint/2010/main" val="39718719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547664" y="257634"/>
            <a:ext cx="5792688" cy="436618"/>
          </a:xfrm>
          <a:prstGeom prst="rect">
            <a:avLst/>
          </a:prstGeom>
        </p:spPr>
        <p:txBody>
          <a:bodyPr vert="horz" anchor="b" anchorCtr="0">
            <a:normAutofit/>
          </a:bodyPr>
          <a:lstStyle>
            <a:lvl1pPr algn="l" rtl="0" eaLnBrk="1" latinLnBrk="0" hangingPunct="1">
              <a:spcBef>
                <a:spcPct val="0"/>
              </a:spcBef>
              <a:buNone/>
              <a:defRPr kumimoji="0" sz="3200" kern="1200">
                <a:solidFill>
                  <a:schemeClr val="tx2"/>
                </a:solidFill>
                <a:latin typeface="+mj-lt"/>
                <a:ea typeface="+mj-ea"/>
                <a:cs typeface="+mj-cs"/>
              </a:defRPr>
            </a:lvl1pPr>
          </a:lstStyle>
          <a:p>
            <a:r>
              <a:rPr lang="fr-FR" sz="2100" dirty="0">
                <a:solidFill>
                  <a:schemeClr val="tx1"/>
                </a:solidFill>
              </a:rPr>
              <a:t>CONTACTER LA MDPH</a:t>
            </a:r>
          </a:p>
        </p:txBody>
      </p:sp>
      <p:sp>
        <p:nvSpPr>
          <p:cNvPr id="4" name="ZoneTexte 3"/>
          <p:cNvSpPr txBox="1"/>
          <p:nvPr/>
        </p:nvSpPr>
        <p:spPr>
          <a:xfrm>
            <a:off x="1610804" y="4598256"/>
            <a:ext cx="6417580" cy="276999"/>
          </a:xfrm>
          <a:prstGeom prst="rect">
            <a:avLst/>
          </a:prstGeom>
          <a:noFill/>
        </p:spPr>
        <p:txBody>
          <a:bodyPr wrap="square" rtlCol="0">
            <a:spAutoFit/>
          </a:bodyPr>
          <a:lstStyle/>
          <a:p>
            <a:pPr>
              <a:tabLst>
                <a:tab pos="2082404" algn="l"/>
              </a:tabLst>
            </a:pPr>
            <a:r>
              <a:rPr lang="fr-FR" sz="1200" dirty="0"/>
              <a:t>Pour les usagères et usagers	     Un formulaire de contact est disponible sur notre site</a:t>
            </a:r>
            <a:endParaRPr lang="fr-FR" sz="1200" b="1" dirty="0"/>
          </a:p>
        </p:txBody>
      </p:sp>
      <p:pic>
        <p:nvPicPr>
          <p:cNvPr id="1026" name="Picture 2" descr="Appel Bouygues Teleco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8743" y="4725144"/>
            <a:ext cx="395995" cy="395995"/>
          </a:xfrm>
          <a:prstGeom prst="rect">
            <a:avLst/>
          </a:prstGeom>
          <a:noFill/>
          <a:extLst>
            <a:ext uri="{909E8E84-426E-40DD-AFC4-6F175D3DCCD1}">
              <a14:hiddenFill xmlns:a14="http://schemas.microsoft.com/office/drawing/2010/main">
                <a:solidFill>
                  <a:srgbClr val="FFFFFF"/>
                </a:solidFill>
              </a14:hiddenFill>
            </a:ext>
          </a:extLst>
        </p:spPr>
      </p:pic>
      <p:sp>
        <p:nvSpPr>
          <p:cNvPr id="8" name="ZoneTexte 7"/>
          <p:cNvSpPr txBox="1"/>
          <p:nvPr/>
        </p:nvSpPr>
        <p:spPr>
          <a:xfrm>
            <a:off x="1610804" y="4872348"/>
            <a:ext cx="6249028" cy="276999"/>
          </a:xfrm>
          <a:prstGeom prst="rect">
            <a:avLst/>
          </a:prstGeom>
          <a:noFill/>
        </p:spPr>
        <p:txBody>
          <a:bodyPr wrap="square" rtlCol="0">
            <a:spAutoFit/>
          </a:bodyPr>
          <a:lstStyle/>
          <a:p>
            <a:r>
              <a:rPr lang="fr-FR" sz="1200" b="1" dirty="0"/>
              <a:t>Pour les professionnels uniquement 	            </a:t>
            </a:r>
            <a:r>
              <a:rPr lang="fr-FR" sz="1200" b="1" dirty="0">
                <a:hlinkClick r:id="rId4"/>
              </a:rPr>
              <a:t>contact.partenaires@mdph.paris.fr</a:t>
            </a:r>
            <a:r>
              <a:rPr lang="fr-FR" sz="1200" b="1" dirty="0"/>
              <a:t>  </a:t>
            </a:r>
          </a:p>
        </p:txBody>
      </p:sp>
      <p:pic>
        <p:nvPicPr>
          <p:cNvPr id="6" name="Picture 2" descr="logo téléphone | L&amp;#39;Hémiole – école de musique"/>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68540" y="5550472"/>
            <a:ext cx="436402" cy="436402"/>
          </a:xfrm>
          <a:prstGeom prst="rect">
            <a:avLst/>
          </a:prstGeom>
          <a:noFill/>
          <a:extLst>
            <a:ext uri="{909E8E84-426E-40DD-AFC4-6F175D3DCCD1}">
              <a14:hiddenFill xmlns:a14="http://schemas.microsoft.com/office/drawing/2010/main">
                <a:solidFill>
                  <a:srgbClr val="FFFFFF"/>
                </a:solidFill>
              </a14:hiddenFill>
            </a:ext>
          </a:extLst>
        </p:spPr>
      </p:pic>
      <p:sp>
        <p:nvSpPr>
          <p:cNvPr id="11" name="ZoneTexte 10"/>
          <p:cNvSpPr txBox="1"/>
          <p:nvPr/>
        </p:nvSpPr>
        <p:spPr>
          <a:xfrm>
            <a:off x="1610804" y="5420532"/>
            <a:ext cx="4966478" cy="830997"/>
          </a:xfrm>
          <a:prstGeom prst="rect">
            <a:avLst/>
          </a:prstGeom>
          <a:noFill/>
        </p:spPr>
        <p:txBody>
          <a:bodyPr wrap="square" rtlCol="0">
            <a:spAutoFit/>
          </a:bodyPr>
          <a:lstStyle/>
          <a:p>
            <a:pPr>
              <a:tabLst>
                <a:tab pos="2776538" algn="l"/>
              </a:tabLst>
            </a:pPr>
            <a:r>
              <a:rPr lang="fr-FR" sz="1200" b="1" dirty="0"/>
              <a:t>01 53 32 39 39</a:t>
            </a:r>
          </a:p>
          <a:p>
            <a:pPr>
              <a:tabLst>
                <a:tab pos="2776538" algn="l"/>
              </a:tabLst>
            </a:pPr>
            <a:r>
              <a:rPr lang="fr-FR" sz="1200" dirty="0"/>
              <a:t>Les lundis, mardis, mercredis, vendredis de 9h à 12h et de 13h à 16h (fermé le jeudi)</a:t>
            </a:r>
          </a:p>
          <a:p>
            <a:pPr>
              <a:tabLst>
                <a:tab pos="2776538" algn="l"/>
              </a:tabLst>
            </a:pPr>
            <a:r>
              <a:rPr lang="fr-FR" sz="1200" i="1" dirty="0"/>
              <a:t>Via </a:t>
            </a:r>
            <a:r>
              <a:rPr lang="fr-FR" sz="1200" i="1" dirty="0" err="1"/>
              <a:t>acce</a:t>
            </a:r>
            <a:r>
              <a:rPr lang="fr-FR" sz="1200" i="1" dirty="0"/>
              <a:t>-o </a:t>
            </a:r>
            <a:r>
              <a:rPr lang="fr-FR" sz="1200" u="sng" dirty="0">
                <a:hlinkClick r:id="rId6"/>
              </a:rPr>
              <a:t>https://www.acce-o.fr/client/mdph_paris</a:t>
            </a:r>
            <a:r>
              <a:rPr lang="fr-FR" sz="1200" dirty="0"/>
              <a:t> </a:t>
            </a:r>
          </a:p>
        </p:txBody>
      </p:sp>
      <p:pic>
        <p:nvPicPr>
          <p:cNvPr id="1030" name="Picture 6" descr="la maison icône bleu - ico,png,icns,Icônes gratuites télécharge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51921" y="871126"/>
            <a:ext cx="469642" cy="469642"/>
          </a:xfrm>
          <a:prstGeom prst="rect">
            <a:avLst/>
          </a:prstGeom>
          <a:noFill/>
          <a:extLst>
            <a:ext uri="{909E8E84-426E-40DD-AFC4-6F175D3DCCD1}">
              <a14:hiddenFill xmlns:a14="http://schemas.microsoft.com/office/drawing/2010/main">
                <a:solidFill>
                  <a:srgbClr val="FFFFFF"/>
                </a:solidFill>
              </a14:hiddenFill>
            </a:ext>
          </a:extLst>
        </p:spPr>
      </p:pic>
      <p:sp>
        <p:nvSpPr>
          <p:cNvPr id="14" name="ZoneTexte 13"/>
          <p:cNvSpPr txBox="1"/>
          <p:nvPr/>
        </p:nvSpPr>
        <p:spPr>
          <a:xfrm>
            <a:off x="1599750" y="790568"/>
            <a:ext cx="5880120" cy="3600986"/>
          </a:xfrm>
          <a:prstGeom prst="rect">
            <a:avLst/>
          </a:prstGeom>
          <a:noFill/>
        </p:spPr>
        <p:txBody>
          <a:bodyPr wrap="square" rtlCol="0">
            <a:spAutoFit/>
          </a:bodyPr>
          <a:lstStyle/>
          <a:p>
            <a:pPr>
              <a:tabLst>
                <a:tab pos="2082404" algn="l"/>
              </a:tabLst>
            </a:pPr>
            <a:r>
              <a:rPr lang="fr-FR" sz="1200" b="1" dirty="0"/>
              <a:t>69 rue de la Victoire – 75009</a:t>
            </a:r>
          </a:p>
          <a:p>
            <a:pPr>
              <a:tabLst>
                <a:tab pos="2082404" algn="l"/>
              </a:tabLst>
            </a:pPr>
            <a:r>
              <a:rPr lang="fr-FR" sz="1200" b="1" dirty="0"/>
              <a:t>Accueils sans rendez-vous</a:t>
            </a:r>
            <a:r>
              <a:rPr lang="fr-FR" sz="1200" dirty="0"/>
              <a:t> les lundi et vendredi </a:t>
            </a:r>
            <a:r>
              <a:rPr lang="pt-BR" sz="1200" dirty="0"/>
              <a:t>de 9h à 12h et de 13h à 16h</a:t>
            </a:r>
            <a:r>
              <a:rPr lang="fr-FR" sz="1200" dirty="0"/>
              <a:t>(fermé le jeudi).</a:t>
            </a:r>
          </a:p>
          <a:p>
            <a:pPr>
              <a:tabLst>
                <a:tab pos="2082404" algn="l"/>
              </a:tabLst>
            </a:pPr>
            <a:r>
              <a:rPr lang="fr-FR" sz="1200" b="1" dirty="0"/>
              <a:t>Accueils sur rendez-vous</a:t>
            </a:r>
            <a:r>
              <a:rPr lang="fr-FR" sz="1200" dirty="0"/>
              <a:t> les mardi et le mercredi (fermé le jeudi) prise de rendez-vous en ligne via l’outil RDV Service Public, en passant par notre site internet www.handicap.paris.fr.</a:t>
            </a:r>
          </a:p>
          <a:p>
            <a:pPr>
              <a:tabLst>
                <a:tab pos="2082404" algn="l"/>
              </a:tabLst>
            </a:pPr>
            <a:endParaRPr lang="fr-FR" sz="1200" dirty="0"/>
          </a:p>
          <a:p>
            <a:pPr>
              <a:tabLst>
                <a:tab pos="2082404" algn="l"/>
              </a:tabLst>
            </a:pPr>
            <a:r>
              <a:rPr lang="fr-FR" sz="1200" b="1" dirty="0"/>
              <a:t>Accueil LSF </a:t>
            </a:r>
            <a:r>
              <a:rPr lang="fr-FR" sz="1200" dirty="0"/>
              <a:t>les lundis et mardis </a:t>
            </a:r>
            <a:r>
              <a:rPr lang="pt-BR" sz="1200" dirty="0"/>
              <a:t>de 9h à 12h et de 13h à 16h s</a:t>
            </a:r>
            <a:r>
              <a:rPr lang="fr-FR" sz="1200" dirty="0"/>
              <a:t>ans RDV</a:t>
            </a:r>
          </a:p>
          <a:p>
            <a:pPr>
              <a:tabLst>
                <a:tab pos="2082404" algn="l"/>
              </a:tabLst>
            </a:pPr>
            <a:endParaRPr lang="fr-FR" sz="1200" dirty="0"/>
          </a:p>
          <a:p>
            <a:pPr>
              <a:tabLst>
                <a:tab pos="2082404" algn="l"/>
              </a:tabLst>
            </a:pPr>
            <a:r>
              <a:rPr lang="fr-FR" sz="1200" b="1" dirty="0"/>
              <a:t>Permanences du fonds départemental de compensation (FDC)</a:t>
            </a:r>
          </a:p>
          <a:p>
            <a:pPr>
              <a:tabLst>
                <a:tab pos="2082404" algn="l"/>
              </a:tabLst>
            </a:pPr>
            <a:r>
              <a:rPr lang="fr-FR" sz="1200" dirty="0"/>
              <a:t>Les 3</a:t>
            </a:r>
            <a:r>
              <a:rPr lang="fr-FR" sz="1200" baseline="30000" dirty="0"/>
              <a:t>èmes</a:t>
            </a:r>
            <a:r>
              <a:rPr lang="fr-FR" sz="1200" dirty="0"/>
              <a:t> mardis du mois de 09h30 à 10h30 pour les personnes sourdes et malentendantes et de 10h30 à 12h pour les personnes n’ayant pas besoin d’un interprétariat.</a:t>
            </a:r>
          </a:p>
          <a:p>
            <a:pPr>
              <a:tabLst>
                <a:tab pos="2082404" algn="l"/>
              </a:tabLst>
            </a:pPr>
            <a:endParaRPr lang="fr-FR" sz="1200" dirty="0"/>
          </a:p>
          <a:p>
            <a:pPr>
              <a:tabLst>
                <a:tab pos="2082404" algn="l"/>
              </a:tabLst>
            </a:pPr>
            <a:r>
              <a:rPr lang="fr-FR" sz="1200" b="1" dirty="0"/>
              <a:t>Permanence</a:t>
            </a:r>
            <a:r>
              <a:rPr lang="fr-FR" sz="1200" dirty="0"/>
              <a:t> </a:t>
            </a:r>
            <a:r>
              <a:rPr lang="fr-FR" sz="1200" b="1" dirty="0"/>
              <a:t>aide aux aidants</a:t>
            </a:r>
            <a:r>
              <a:rPr lang="fr-FR" sz="1200" dirty="0"/>
              <a:t> les vendredis matin tous les 15 jours environ (SAFIRH et PHARE) sur rendez-vous, uniquement pris en ligne sur www.handicap.paris.fr.</a:t>
            </a:r>
          </a:p>
          <a:p>
            <a:pPr>
              <a:tabLst>
                <a:tab pos="2082404" algn="l"/>
              </a:tabLst>
            </a:pPr>
            <a:endParaRPr lang="fr-FR" sz="1200" dirty="0"/>
          </a:p>
          <a:p>
            <a:pPr>
              <a:tabLst>
                <a:tab pos="2082404" algn="l"/>
              </a:tabLst>
            </a:pPr>
            <a:r>
              <a:rPr lang="fr-FR" sz="1200" b="1" dirty="0"/>
              <a:t>Permanence du médiateur de la Ville de Paris </a:t>
            </a:r>
            <a:r>
              <a:rPr lang="fr-FR" sz="1200" dirty="0"/>
              <a:t>tous les mercredis sur rendez-vous, uniquement pris en ligne sur www.handicap.paris.fr.</a:t>
            </a:r>
          </a:p>
        </p:txBody>
      </p:sp>
      <p:pic>
        <p:nvPicPr>
          <p:cNvPr id="10" name="Image 3">
            <a:extLst>
              <a:ext uri="{FF2B5EF4-FFF2-40B4-BE49-F238E27FC236}">
                <a16:creationId xmlns:a16="http://schemas.microsoft.com/office/drawing/2014/main" id="{D51A5CDD-3A35-4DCD-87A2-A470CD0EBA98}"/>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859832" y="5316375"/>
            <a:ext cx="910497" cy="904595"/>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DA9640BE-34A6-4C77-A38F-C667D0FB076E}"/>
              </a:ext>
            </a:extLst>
          </p:cNvPr>
          <p:cNvSpPr/>
          <p:nvPr/>
        </p:nvSpPr>
        <p:spPr>
          <a:xfrm>
            <a:off x="7328506" y="6231034"/>
            <a:ext cx="1973147" cy="369332"/>
          </a:xfrm>
          <a:prstGeom prst="rect">
            <a:avLst/>
          </a:prstGeom>
        </p:spPr>
        <p:txBody>
          <a:bodyPr wrap="square">
            <a:spAutoFit/>
          </a:bodyPr>
          <a:lstStyle/>
          <a:p>
            <a:r>
              <a:rPr lang="fr-FR" b="1" dirty="0"/>
              <a:t>handicap.paris.fr</a:t>
            </a:r>
          </a:p>
        </p:txBody>
      </p:sp>
    </p:spTree>
    <p:extLst>
      <p:ext uri="{BB962C8B-B14F-4D97-AF65-F5344CB8AC3E}">
        <p14:creationId xmlns:p14="http://schemas.microsoft.com/office/powerpoint/2010/main" val="1640797273"/>
      </p:ext>
    </p:extLst>
  </p:cSld>
  <p:clrMapOvr>
    <a:masterClrMapping/>
  </p:clrMapOvr>
  <mc:AlternateContent xmlns:mc="http://schemas.openxmlformats.org/markup-compatibility/2006" xmlns:p14="http://schemas.microsoft.com/office/powerpoint/2010/main">
    <mc:Choice Requires="p14">
      <p:transition spd="slow" p14:dur="2000" advTm="180404"/>
    </mc:Choice>
    <mc:Fallback xmlns="">
      <p:transition spd="slow" advTm="180404"/>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 Circuit d’un dossier de demande</a:t>
            </a:r>
          </a:p>
        </p:txBody>
      </p:sp>
      <p:graphicFrame>
        <p:nvGraphicFramePr>
          <p:cNvPr id="4" name="Espace réservé du contenu 3"/>
          <p:cNvGraphicFramePr>
            <a:graphicFrameLocks/>
          </p:cNvGraphicFramePr>
          <p:nvPr>
            <p:extLst>
              <p:ext uri="{D42A27DB-BD31-4B8C-83A1-F6EECF244321}">
                <p14:modId xmlns:p14="http://schemas.microsoft.com/office/powerpoint/2010/main" val="2218641556"/>
              </p:ext>
            </p:extLst>
          </p:nvPr>
        </p:nvGraphicFramePr>
        <p:xfrm>
          <a:off x="1043608" y="692696"/>
          <a:ext cx="7632848"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à coins arrondis 4"/>
          <p:cNvSpPr/>
          <p:nvPr/>
        </p:nvSpPr>
        <p:spPr>
          <a:xfrm>
            <a:off x="1259632" y="5661248"/>
            <a:ext cx="3461742" cy="1152128"/>
          </a:xfrm>
          <a:prstGeom prst="roundRect">
            <a:avLst/>
          </a:prstGeom>
          <a:noFill/>
          <a:ln w="19050"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200" b="0" i="0" strike="noStrike" kern="0" cap="none" spc="0" normalizeH="0" baseline="0" noProof="0" dirty="0">
                <a:ln>
                  <a:noFill/>
                </a:ln>
                <a:effectLst/>
                <a:uLnTx/>
                <a:uFillTx/>
                <a:latin typeface="Gill Sans MT"/>
                <a:ea typeface="+mn-ea"/>
                <a:cs typeface="+mn-cs"/>
              </a:rPr>
              <a:t>Voies de recours</a:t>
            </a:r>
            <a:endParaRPr kumimoji="0" lang="fr-FR" sz="800" b="0" i="0" u="sng" strike="noStrike" kern="0" cap="none" spc="0" normalizeH="0" baseline="0" noProof="0" dirty="0">
              <a:ln>
                <a:noFill/>
              </a:ln>
              <a:solidFill>
                <a:srgbClr val="266BDA"/>
              </a:solidFill>
              <a:effectLst>
                <a:outerShdw blurRad="38100" dist="38100" dir="2700000" algn="tl">
                  <a:srgbClr val="000000">
                    <a:alpha val="43137"/>
                  </a:srgbClr>
                </a:outerShdw>
              </a:effectLst>
              <a:uLnTx/>
              <a:uFillTx/>
              <a:latin typeface="Gill Sans MT"/>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000" b="0" i="0" u="none" strike="noStrike" kern="0" cap="none" spc="0" normalizeH="0" baseline="0" noProof="0" dirty="0">
                <a:ln>
                  <a:noFill/>
                </a:ln>
                <a:solidFill>
                  <a:srgbClr val="266BDA"/>
                </a:solidFill>
                <a:effectLst/>
                <a:uLnTx/>
                <a:uFillTx/>
                <a:latin typeface="Gill Sans MT"/>
                <a:ea typeface="+mn-ea"/>
                <a:cs typeface="+mn-cs"/>
              </a:rPr>
              <a:t>MDPH 75</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000" b="0" i="0" u="none" strike="noStrike" kern="0" cap="none" spc="0" normalizeH="0" baseline="0" noProof="0" dirty="0">
                <a:ln>
                  <a:noFill/>
                </a:ln>
                <a:solidFill>
                  <a:prstClr val="black"/>
                </a:solidFill>
                <a:effectLst/>
                <a:uLnTx/>
                <a:uFillTx/>
                <a:latin typeface="Gill Sans MT"/>
                <a:ea typeface="+mn-ea"/>
                <a:cs typeface="+mn-cs"/>
              </a:rPr>
              <a:t>Recours </a:t>
            </a:r>
            <a:r>
              <a:rPr lang="fr-FR" sz="1000" kern="0" dirty="0">
                <a:solidFill>
                  <a:prstClr val="black"/>
                </a:solidFill>
                <a:latin typeface="Gill Sans MT"/>
              </a:rPr>
              <a:t>a</a:t>
            </a:r>
            <a:r>
              <a:rPr kumimoji="0" lang="fr-FR" sz="1000" b="0" i="0" u="none" strike="noStrike" kern="0" cap="none" spc="0" normalizeH="0" baseline="0" noProof="0" dirty="0" err="1">
                <a:ln>
                  <a:noFill/>
                </a:ln>
                <a:solidFill>
                  <a:prstClr val="black"/>
                </a:solidFill>
                <a:effectLst/>
                <a:uLnTx/>
                <a:uFillTx/>
                <a:latin typeface="Gill Sans MT"/>
                <a:ea typeface="+mn-ea"/>
                <a:cs typeface="+mn-cs"/>
              </a:rPr>
              <a:t>dministratif</a:t>
            </a:r>
            <a:r>
              <a:rPr kumimoji="0" lang="fr-FR" sz="1000" b="0" i="0" u="none" strike="noStrike" kern="0" cap="none" spc="0" normalizeH="0" baseline="0" noProof="0" dirty="0">
                <a:ln>
                  <a:noFill/>
                </a:ln>
                <a:solidFill>
                  <a:prstClr val="black"/>
                </a:solidFill>
                <a:effectLst/>
                <a:uLnTx/>
                <a:uFillTx/>
                <a:latin typeface="Gill Sans MT"/>
                <a:ea typeface="+mn-ea"/>
                <a:cs typeface="+mn-cs"/>
              </a:rPr>
              <a:t> préalable </a:t>
            </a:r>
            <a:r>
              <a:rPr lang="fr-FR" sz="1000" kern="0" noProof="0" dirty="0">
                <a:solidFill>
                  <a:prstClr val="black"/>
                </a:solidFill>
                <a:latin typeface="Gill Sans MT"/>
              </a:rPr>
              <a:t>o</a:t>
            </a:r>
            <a:r>
              <a:rPr kumimoji="0" lang="fr-FR" sz="1000" b="0" i="0" u="none" strike="noStrike" kern="0" cap="none" spc="0" normalizeH="0" baseline="0" noProof="0" dirty="0">
                <a:ln>
                  <a:noFill/>
                </a:ln>
                <a:solidFill>
                  <a:prstClr val="black"/>
                </a:solidFill>
                <a:effectLst/>
                <a:uLnTx/>
                <a:uFillTx/>
                <a:latin typeface="Gill Sans MT"/>
                <a:ea typeface="+mn-ea"/>
                <a:cs typeface="+mn-cs"/>
              </a:rPr>
              <a:t>bligatoire (RAPO)</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000" b="0" i="0" u="none" strike="noStrike" kern="0" cap="none" spc="0" normalizeH="0" baseline="0" noProof="0" dirty="0">
              <a:ln>
                <a:noFill/>
              </a:ln>
              <a:solidFill>
                <a:prstClr val="black"/>
              </a:solidFill>
              <a:effectLst/>
              <a:uLnTx/>
              <a:uFillTx/>
              <a:latin typeface="Gill Sans MT"/>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000" b="0" i="0" u="none" strike="noStrike" kern="0" cap="none" spc="0" normalizeH="0" baseline="0" noProof="0" dirty="0">
                <a:ln>
                  <a:noFill/>
                </a:ln>
                <a:solidFill>
                  <a:srgbClr val="266BDA"/>
                </a:solidFill>
                <a:effectLst/>
                <a:uLnTx/>
                <a:uFillTx/>
                <a:latin typeface="Gill Sans MT"/>
                <a:ea typeface="+mn-ea"/>
                <a:cs typeface="+mn-cs"/>
              </a:rPr>
              <a:t>Tribunal Judiciaire de Paris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000" b="0" i="0" u="none" strike="noStrike" kern="0" cap="none" spc="0" normalizeH="0" baseline="0" noProof="0" dirty="0">
                <a:ln>
                  <a:noFill/>
                </a:ln>
                <a:solidFill>
                  <a:prstClr val="black"/>
                </a:solidFill>
                <a:effectLst/>
                <a:uLnTx/>
                <a:uFillTx/>
                <a:latin typeface="Gill Sans MT"/>
                <a:ea typeface="+mn-ea"/>
                <a:cs typeface="+mn-cs"/>
              </a:rPr>
              <a:t>Recours Tribunaux</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000" b="0" i="0" u="none" strike="noStrike" kern="0" cap="none" spc="0" normalizeH="0" baseline="0" noProof="0" dirty="0">
                <a:ln>
                  <a:noFill/>
                </a:ln>
                <a:solidFill>
                  <a:srgbClr val="266BDA"/>
                </a:solidFill>
                <a:effectLst/>
                <a:uLnTx/>
                <a:uFillTx/>
                <a:latin typeface="Gill Sans MT"/>
                <a:ea typeface="+mn-ea"/>
                <a:cs typeface="+mn-cs"/>
              </a:rPr>
              <a:t>  CNITAAT  // TA CAA</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800" b="0" i="0" u="none" strike="noStrike" kern="0" cap="none" spc="0" normalizeH="0" baseline="0" noProof="0" dirty="0">
              <a:ln>
                <a:noFill/>
              </a:ln>
              <a:solidFill>
                <a:srgbClr val="266BDA"/>
              </a:solidFill>
              <a:effectLst/>
              <a:uLnTx/>
              <a:uFillTx/>
              <a:latin typeface="Gill Sans MT"/>
              <a:ea typeface="+mn-ea"/>
              <a:cs typeface="+mn-cs"/>
            </a:endParaRPr>
          </a:p>
        </p:txBody>
      </p:sp>
      <p:sp>
        <p:nvSpPr>
          <p:cNvPr id="3" name="Rectangle : coins arrondis 2">
            <a:extLst>
              <a:ext uri="{FF2B5EF4-FFF2-40B4-BE49-F238E27FC236}">
                <a16:creationId xmlns:a16="http://schemas.microsoft.com/office/drawing/2014/main" id="{A5FC5B3B-D94E-4986-9A78-09B84F14B7C3}"/>
              </a:ext>
            </a:extLst>
          </p:cNvPr>
          <p:cNvSpPr/>
          <p:nvPr/>
        </p:nvSpPr>
        <p:spPr>
          <a:xfrm>
            <a:off x="4572000" y="2636912"/>
            <a:ext cx="1044000" cy="914400"/>
          </a:xfrm>
          <a:prstGeom prst="roundRect">
            <a:avLst>
              <a:gd name="adj" fmla="val 154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FF0000"/>
                </a:solidFill>
              </a:rPr>
              <a:t>PCH</a:t>
            </a:r>
          </a:p>
        </p:txBody>
      </p:sp>
    </p:spTree>
    <p:extLst>
      <p:ext uri="{BB962C8B-B14F-4D97-AF65-F5344CB8AC3E}">
        <p14:creationId xmlns:p14="http://schemas.microsoft.com/office/powerpoint/2010/main" val="40467769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rot="19110354">
            <a:off x="1380290" y="2559500"/>
            <a:ext cx="4702452" cy="406599"/>
          </a:xfrm>
        </p:spPr>
        <p:txBody>
          <a:bodyPr/>
          <a:lstStyle/>
          <a:p>
            <a:pPr>
              <a:lnSpc>
                <a:spcPct val="150000"/>
              </a:lnSpc>
            </a:pPr>
            <a:r>
              <a:rPr lang="fr-FR" sz="1800" dirty="0">
                <a:latin typeface="Arial Nova Light"/>
              </a:rPr>
              <a:t>WEBINAIRE – PCH</a:t>
            </a:r>
            <a:br>
              <a:rPr lang="fr-FR" sz="1800" dirty="0">
                <a:latin typeface="Arial Nova Light"/>
              </a:rPr>
            </a:br>
            <a:r>
              <a:rPr lang="fr-FR" sz="1400" dirty="0">
                <a:latin typeface="Arial Nova Light"/>
              </a:rPr>
              <a:t>20/11/2025</a:t>
            </a:r>
          </a:p>
        </p:txBody>
      </p:sp>
      <p:sp>
        <p:nvSpPr>
          <p:cNvPr id="5" name="Sous-titre 2"/>
          <p:cNvSpPr txBox="1">
            <a:spLocks/>
          </p:cNvSpPr>
          <p:nvPr/>
        </p:nvSpPr>
        <p:spPr>
          <a:xfrm>
            <a:off x="2195736" y="5157192"/>
            <a:ext cx="6624736" cy="705777"/>
          </a:xfrm>
          <a:prstGeom prst="rect">
            <a:avLst/>
          </a:prstGeom>
        </p:spPr>
        <p:txBody>
          <a:bodyPr vert="horz" lIns="91440" tIns="9144" rIns="91440" bIns="45720" rtlCol="0">
            <a:normAutofit/>
          </a:bodyPr>
          <a:lstStyle>
            <a:lvl1pPr marL="0" indent="0" algn="l" defTabSz="914400" rtl="0" eaLnBrk="1" latinLnBrk="0" hangingPunct="1">
              <a:spcBef>
                <a:spcPts val="800"/>
              </a:spcBef>
              <a:buFont typeface="Arial" pitchFamily="34" charse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defTabSz="914400" rtl="0" eaLnBrk="1" latinLnBrk="0" hangingPunct="1">
              <a:spcBef>
                <a:spcPts val="300"/>
              </a:spcBef>
              <a:buClr>
                <a:schemeClr val="accent2"/>
              </a:buClr>
              <a:buFont typeface="Wingdings" pitchFamily="2" charset="2"/>
              <a:buNone/>
              <a:defRPr sz="1600" kern="1200">
                <a:solidFill>
                  <a:schemeClr val="tx1">
                    <a:tint val="75000"/>
                  </a:schemeClr>
                </a:solidFill>
                <a:latin typeface="+mn-lt"/>
                <a:ea typeface="+mn-ea"/>
                <a:cs typeface="+mn-cs"/>
              </a:defRPr>
            </a:lvl2pPr>
            <a:lvl3pPr marL="914400" indent="0" algn="ctr" defTabSz="914400" rtl="0" eaLnBrk="1" latinLnBrk="0" hangingPunct="1">
              <a:spcBef>
                <a:spcPts val="300"/>
              </a:spcBef>
              <a:buClr>
                <a:schemeClr val="accent2"/>
              </a:buClr>
              <a:buFont typeface="Wingdings" pitchFamily="2" charset="2"/>
              <a:buNone/>
              <a:defRPr sz="1600" kern="1200">
                <a:solidFill>
                  <a:schemeClr val="tx1">
                    <a:tint val="75000"/>
                  </a:schemeClr>
                </a:solidFill>
                <a:latin typeface="+mn-lt"/>
                <a:ea typeface="+mn-ea"/>
                <a:cs typeface="+mn-cs"/>
              </a:defRPr>
            </a:lvl3pPr>
            <a:lvl4pPr marL="1371600" indent="0" algn="ctr" defTabSz="914400" rtl="0" eaLnBrk="1" latinLnBrk="0" hangingPunct="1">
              <a:spcBef>
                <a:spcPts val="300"/>
              </a:spcBef>
              <a:buClr>
                <a:schemeClr val="accent2"/>
              </a:buClr>
              <a:buFont typeface="Wingdings" pitchFamily="2" charset="2"/>
              <a:buNone/>
              <a:defRPr sz="1600" kern="1200">
                <a:solidFill>
                  <a:schemeClr val="tx1">
                    <a:tint val="75000"/>
                  </a:schemeClr>
                </a:solidFill>
                <a:latin typeface="+mn-lt"/>
                <a:ea typeface="+mn-ea"/>
                <a:cs typeface="+mn-cs"/>
              </a:defRPr>
            </a:lvl4pPr>
            <a:lvl5pPr marL="1828800" indent="0" algn="ctr" defTabSz="914400" rtl="0" eaLnBrk="1" latinLnBrk="0" hangingPunct="1">
              <a:spcBef>
                <a:spcPts val="300"/>
              </a:spcBef>
              <a:buClr>
                <a:schemeClr val="accent2"/>
              </a:buClr>
              <a:buFont typeface="Wingdings" pitchFamily="2" charset="2"/>
              <a:buNone/>
              <a:defRPr sz="1600" kern="1200">
                <a:solidFill>
                  <a:schemeClr val="tx1">
                    <a:tint val="75000"/>
                  </a:schemeClr>
                </a:solidFill>
                <a:latin typeface="+mn-lt"/>
                <a:ea typeface="+mn-ea"/>
                <a:cs typeface="+mn-cs"/>
              </a:defRPr>
            </a:lvl5pPr>
            <a:lvl6pPr marL="2286000" indent="0" algn="ctr" defTabSz="914400" rtl="0" eaLnBrk="1" latinLnBrk="0" hangingPunct="1">
              <a:spcBef>
                <a:spcPts val="300"/>
              </a:spcBef>
              <a:buClr>
                <a:schemeClr val="accent2"/>
              </a:buClr>
              <a:buFont typeface="Wingdings" pitchFamily="2" charset="2"/>
              <a:buNone/>
              <a:defRPr sz="1400" kern="1200">
                <a:solidFill>
                  <a:schemeClr val="tx1">
                    <a:tint val="75000"/>
                  </a:schemeClr>
                </a:solidFill>
                <a:latin typeface="+mn-lt"/>
                <a:ea typeface="+mn-ea"/>
                <a:cs typeface="+mn-cs"/>
              </a:defRPr>
            </a:lvl6pPr>
            <a:lvl7pPr marL="2743200" indent="0" algn="ctr" defTabSz="914400" rtl="0" eaLnBrk="1" latinLnBrk="0" hangingPunct="1">
              <a:spcBef>
                <a:spcPts val="300"/>
              </a:spcBef>
              <a:buClr>
                <a:schemeClr val="accent2"/>
              </a:buClr>
              <a:buFont typeface="Wingdings" pitchFamily="2" charset="2"/>
              <a:buNone/>
              <a:defRPr sz="1400" kern="1200">
                <a:solidFill>
                  <a:schemeClr val="tx1">
                    <a:tint val="75000"/>
                  </a:schemeClr>
                </a:solidFill>
                <a:latin typeface="+mn-lt"/>
                <a:ea typeface="+mn-ea"/>
                <a:cs typeface="+mn-cs"/>
              </a:defRPr>
            </a:lvl7pPr>
            <a:lvl8pPr marL="3200400" indent="0" algn="ctr" defTabSz="914400" rtl="0" eaLnBrk="1" latinLnBrk="0" hangingPunct="1">
              <a:spcBef>
                <a:spcPts val="300"/>
              </a:spcBef>
              <a:buClr>
                <a:schemeClr val="accent2"/>
              </a:buClr>
              <a:buFont typeface="Wingdings" pitchFamily="2" charset="2"/>
              <a:buNone/>
              <a:defRPr sz="1400" kern="1200">
                <a:solidFill>
                  <a:schemeClr val="tx1">
                    <a:tint val="75000"/>
                  </a:schemeClr>
                </a:solidFill>
                <a:latin typeface="+mn-lt"/>
                <a:ea typeface="+mn-ea"/>
                <a:cs typeface="+mn-cs"/>
              </a:defRPr>
            </a:lvl8pPr>
            <a:lvl9pPr marL="3657600" indent="0" algn="ctr" defTabSz="914400" rtl="0" eaLnBrk="1" latinLnBrk="0" hangingPunct="1">
              <a:spcBef>
                <a:spcPts val="300"/>
              </a:spcBef>
              <a:buClr>
                <a:schemeClr val="accent2"/>
              </a:buClr>
              <a:buFont typeface="Wingdings" pitchFamily="2" charset="2"/>
              <a:buNone/>
              <a:defRPr sz="1400" kern="1200">
                <a:solidFill>
                  <a:schemeClr val="tx1">
                    <a:tint val="75000"/>
                  </a:schemeClr>
                </a:solidFill>
                <a:latin typeface="+mn-lt"/>
                <a:ea typeface="+mn-ea"/>
                <a:cs typeface="+mn-cs"/>
              </a:defRPr>
            </a:lvl9pPr>
          </a:lstStyle>
          <a:p>
            <a:pPr algn="r"/>
            <a:r>
              <a:rPr lang="fr-FR" sz="2400" b="1" dirty="0">
                <a:solidFill>
                  <a:schemeClr val="bg1"/>
                </a:solidFill>
                <a:latin typeface="Arial Nova Cond" panose="020B0506020202020204" pitchFamily="34" charset="0"/>
              </a:rPr>
              <a:t>Merci de votre participation !</a:t>
            </a:r>
          </a:p>
          <a:p>
            <a:pPr algn="r"/>
            <a:endParaRPr lang="fr-FR" sz="2000" dirty="0">
              <a:solidFill>
                <a:schemeClr val="bg1"/>
              </a:solidFill>
            </a:endParaRPr>
          </a:p>
          <a:p>
            <a:pPr algn="r"/>
            <a:endParaRPr lang="fr-FR" sz="1200" dirty="0"/>
          </a:p>
        </p:txBody>
      </p:sp>
    </p:spTree>
    <p:extLst>
      <p:ext uri="{BB962C8B-B14F-4D97-AF65-F5344CB8AC3E}">
        <p14:creationId xmlns:p14="http://schemas.microsoft.com/office/powerpoint/2010/main" val="1553476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6A5D01-94E3-4168-A68A-1C84C9C407F6}"/>
              </a:ext>
            </a:extLst>
          </p:cNvPr>
          <p:cNvSpPr>
            <a:spLocks noGrp="1"/>
          </p:cNvSpPr>
          <p:nvPr>
            <p:ph type="title"/>
          </p:nvPr>
        </p:nvSpPr>
        <p:spPr/>
        <p:txBody>
          <a:bodyPr/>
          <a:lstStyle/>
          <a:p>
            <a:r>
              <a:rPr lang="fr-FR" dirty="0"/>
              <a:t>L’équipe d’évaluation PCH</a:t>
            </a:r>
          </a:p>
        </p:txBody>
      </p:sp>
      <p:graphicFrame>
        <p:nvGraphicFramePr>
          <p:cNvPr id="4" name="Espace réservé du contenu 3">
            <a:extLst>
              <a:ext uri="{FF2B5EF4-FFF2-40B4-BE49-F238E27FC236}">
                <a16:creationId xmlns:a16="http://schemas.microsoft.com/office/drawing/2014/main" id="{4CABFA40-469F-47BE-9D87-73621A124B25}"/>
              </a:ext>
            </a:extLst>
          </p:cNvPr>
          <p:cNvGraphicFramePr>
            <a:graphicFrameLocks noGrp="1"/>
          </p:cNvGraphicFramePr>
          <p:nvPr>
            <p:ph idx="1"/>
            <p:extLst>
              <p:ext uri="{D42A27DB-BD31-4B8C-83A1-F6EECF244321}">
                <p14:modId xmlns:p14="http://schemas.microsoft.com/office/powerpoint/2010/main" val="2547631696"/>
              </p:ext>
            </p:extLst>
          </p:nvPr>
        </p:nvGraphicFramePr>
        <p:xfrm>
          <a:off x="1227326" y="1484784"/>
          <a:ext cx="7416800" cy="47914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35107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796553-DD04-4582-B869-AB6F9202E8A6}"/>
              </a:ext>
            </a:extLst>
          </p:cNvPr>
          <p:cNvSpPr>
            <a:spLocks noGrp="1"/>
          </p:cNvSpPr>
          <p:nvPr>
            <p:ph type="title"/>
          </p:nvPr>
        </p:nvSpPr>
        <p:spPr/>
        <p:txBody>
          <a:bodyPr/>
          <a:lstStyle/>
          <a:p>
            <a:r>
              <a:rPr lang="fr-FR" dirty="0"/>
              <a:t>LES besoins pris en charge</a:t>
            </a:r>
          </a:p>
        </p:txBody>
      </p:sp>
      <p:sp>
        <p:nvSpPr>
          <p:cNvPr id="3" name="Espace réservé du contenu 2"/>
          <p:cNvSpPr>
            <a:spLocks noGrp="1"/>
          </p:cNvSpPr>
          <p:nvPr>
            <p:ph idx="1"/>
          </p:nvPr>
        </p:nvSpPr>
        <p:spPr/>
        <p:txBody>
          <a:bodyPr>
            <a:normAutofit fontScale="70000" lnSpcReduction="20000"/>
          </a:bodyPr>
          <a:lstStyle/>
          <a:p>
            <a:pPr algn="just"/>
            <a:r>
              <a:rPr lang="fr-FR" sz="2000" b="0" dirty="0"/>
              <a:t>Il s’agit d’une prestation en nature ; elle est affectée à la couverture de besoins</a:t>
            </a:r>
          </a:p>
          <a:p>
            <a:pPr algn="just"/>
            <a:r>
              <a:rPr lang="fr-FR" sz="2000" b="0" dirty="0"/>
              <a:t>préalablement identifiés.</a:t>
            </a:r>
          </a:p>
          <a:p>
            <a:pPr algn="just"/>
            <a:r>
              <a:rPr lang="fr-FR" sz="2000" b="0" dirty="0"/>
              <a:t>Le besoin de compensation est évalué en tenant compte des aides déjà mises en</a:t>
            </a:r>
          </a:p>
          <a:p>
            <a:pPr algn="just"/>
            <a:r>
              <a:rPr lang="fr-FR" sz="2000" b="0" dirty="0"/>
              <a:t>œuvre, de l’environnement de la personne et donc de sa situation réelle et concrète.</a:t>
            </a:r>
          </a:p>
          <a:p>
            <a:pPr algn="just"/>
            <a:endParaRPr lang="fr-FR" sz="2000" b="0" dirty="0"/>
          </a:p>
          <a:p>
            <a:pPr algn="just"/>
            <a:r>
              <a:rPr lang="fr-FR" sz="2000" b="0" dirty="0"/>
              <a:t>Elle peut être affectée à des charges liées à:</a:t>
            </a:r>
          </a:p>
          <a:p>
            <a:pPr algn="just"/>
            <a:r>
              <a:rPr lang="fr-FR" sz="2000" b="0" dirty="0">
                <a:sym typeface="Wingdings"/>
              </a:rPr>
              <a:t> Un </a:t>
            </a:r>
            <a:r>
              <a:rPr lang="fr-FR" sz="2000" b="0" dirty="0"/>
              <a:t>besoin d’</a:t>
            </a:r>
            <a:r>
              <a:rPr lang="fr-FR" sz="2000" b="0" dirty="0">
                <a:solidFill>
                  <a:schemeClr val="accent3">
                    <a:lumMod val="75000"/>
                  </a:schemeClr>
                </a:solidFill>
              </a:rPr>
              <a:t>aide humaine </a:t>
            </a:r>
            <a:r>
              <a:rPr lang="fr-FR" sz="2000" b="0" dirty="0"/>
              <a:t>(élément 1) ;</a:t>
            </a:r>
          </a:p>
          <a:p>
            <a:pPr algn="just"/>
            <a:r>
              <a:rPr lang="fr-FR" sz="2000" b="0" dirty="0">
                <a:sym typeface="Wingdings"/>
              </a:rPr>
              <a:t> Un </a:t>
            </a:r>
            <a:r>
              <a:rPr lang="fr-FR" sz="2000" b="0" dirty="0"/>
              <a:t>besoin d’</a:t>
            </a:r>
            <a:r>
              <a:rPr lang="fr-FR" sz="2000" b="0" dirty="0">
                <a:solidFill>
                  <a:schemeClr val="accent3">
                    <a:lumMod val="75000"/>
                  </a:schemeClr>
                </a:solidFill>
              </a:rPr>
              <a:t>aides techniques </a:t>
            </a:r>
            <a:r>
              <a:rPr lang="fr-FR" sz="2000" b="0" dirty="0"/>
              <a:t>(élément 2) ;</a:t>
            </a:r>
          </a:p>
          <a:p>
            <a:pPr algn="just"/>
            <a:r>
              <a:rPr lang="fr-FR" sz="2000" b="0" dirty="0">
                <a:sym typeface="Wingdings"/>
              </a:rPr>
              <a:t> Un </a:t>
            </a:r>
            <a:r>
              <a:rPr lang="fr-FR" sz="2000" b="0" dirty="0">
                <a:solidFill>
                  <a:schemeClr val="accent3">
                    <a:lumMod val="75000"/>
                  </a:schemeClr>
                </a:solidFill>
              </a:rPr>
              <a:t>aménagement du logement et du véhicule</a:t>
            </a:r>
            <a:r>
              <a:rPr lang="fr-FR" sz="2000" b="0" dirty="0"/>
              <a:t> de la personne handicapée</a:t>
            </a:r>
          </a:p>
          <a:p>
            <a:pPr algn="just"/>
            <a:r>
              <a:rPr lang="fr-FR" sz="2000" b="0" dirty="0"/>
              <a:t>ainsi qu’à d’éventuels </a:t>
            </a:r>
            <a:r>
              <a:rPr lang="fr-FR" sz="2000" b="0" dirty="0">
                <a:solidFill>
                  <a:schemeClr val="accent3">
                    <a:lumMod val="75000"/>
                  </a:schemeClr>
                </a:solidFill>
              </a:rPr>
              <a:t>surcoûts résultant de son transport</a:t>
            </a:r>
            <a:r>
              <a:rPr lang="fr-FR" sz="2000" b="0" dirty="0"/>
              <a:t> (élément 3) ;</a:t>
            </a:r>
          </a:p>
          <a:p>
            <a:pPr algn="just"/>
            <a:r>
              <a:rPr lang="fr-FR" sz="2000" b="0" dirty="0">
                <a:sym typeface="Wingdings"/>
              </a:rPr>
              <a:t> Des </a:t>
            </a:r>
            <a:r>
              <a:rPr lang="fr-FR" sz="2000" b="0" dirty="0">
                <a:solidFill>
                  <a:schemeClr val="accent3">
                    <a:lumMod val="75000"/>
                  </a:schemeClr>
                </a:solidFill>
              </a:rPr>
              <a:t>charges spécifiques ou exceptionnelles</a:t>
            </a:r>
            <a:r>
              <a:rPr lang="fr-FR" sz="2000" b="0" dirty="0"/>
              <a:t> (élément 4) ;</a:t>
            </a:r>
          </a:p>
          <a:p>
            <a:pPr algn="just"/>
            <a:r>
              <a:rPr lang="fr-FR" sz="2000" b="0" dirty="0">
                <a:sym typeface="Wingdings"/>
              </a:rPr>
              <a:t> L’</a:t>
            </a:r>
            <a:r>
              <a:rPr lang="fr-FR" sz="2000" b="0" dirty="0"/>
              <a:t>entretien d’un chien guide ou d’assistance (</a:t>
            </a:r>
            <a:r>
              <a:rPr lang="fr-FR" sz="2000" b="0" dirty="0">
                <a:solidFill>
                  <a:schemeClr val="accent3">
                    <a:lumMod val="75000"/>
                  </a:schemeClr>
                </a:solidFill>
              </a:rPr>
              <a:t>aides animalières, </a:t>
            </a:r>
            <a:r>
              <a:rPr lang="fr-FR" sz="2000" b="0" dirty="0"/>
              <a:t>élément 5).</a:t>
            </a:r>
          </a:p>
          <a:p>
            <a:pPr algn="just"/>
            <a:endParaRPr lang="fr-FR" sz="2000" b="0" dirty="0"/>
          </a:p>
          <a:p>
            <a:pPr algn="just"/>
            <a:r>
              <a:rPr lang="fr-FR" sz="2000" b="0" dirty="0"/>
              <a:t>Elle ne permet pas toujours de répondre à elle seule à l’ensemble des besoins de</a:t>
            </a:r>
          </a:p>
          <a:p>
            <a:pPr algn="just"/>
            <a:r>
              <a:rPr lang="fr-FR" sz="2000" b="0" dirty="0"/>
              <a:t>compensation.</a:t>
            </a:r>
          </a:p>
          <a:p>
            <a:pPr algn="just"/>
            <a:r>
              <a:rPr lang="fr-FR" sz="2000" b="0" dirty="0"/>
              <a:t>Elle peut être associée à d’autres types d’intervention (aide-ménagère, HAD, SSIAD…).</a:t>
            </a:r>
          </a:p>
        </p:txBody>
      </p:sp>
    </p:spTree>
    <p:extLst>
      <p:ext uri="{BB962C8B-B14F-4D97-AF65-F5344CB8AC3E}">
        <p14:creationId xmlns:p14="http://schemas.microsoft.com/office/powerpoint/2010/main" val="1443698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A0E465-0EAA-45CE-BA84-723C5F87C5FA}"/>
              </a:ext>
            </a:extLst>
          </p:cNvPr>
          <p:cNvSpPr>
            <a:spLocks noGrp="1"/>
          </p:cNvSpPr>
          <p:nvPr>
            <p:ph type="title"/>
          </p:nvPr>
        </p:nvSpPr>
        <p:spPr/>
        <p:txBody>
          <a:bodyPr/>
          <a:lstStyle/>
          <a:p>
            <a:r>
              <a:rPr lang="fr-FR" dirty="0"/>
              <a:t>Les conditions administratives</a:t>
            </a:r>
          </a:p>
        </p:txBody>
      </p:sp>
      <p:sp>
        <p:nvSpPr>
          <p:cNvPr id="3" name="Espace réservé du contenu 2"/>
          <p:cNvSpPr>
            <a:spLocks noGrp="1"/>
          </p:cNvSpPr>
          <p:nvPr>
            <p:ph idx="1"/>
          </p:nvPr>
        </p:nvSpPr>
        <p:spPr/>
        <p:txBody>
          <a:bodyPr>
            <a:normAutofit/>
          </a:bodyPr>
          <a:lstStyle/>
          <a:p>
            <a:pPr algn="just"/>
            <a:r>
              <a:rPr lang="fr-FR" sz="1800" dirty="0"/>
              <a:t>Conditions liées à la résidence : </a:t>
            </a:r>
          </a:p>
          <a:p>
            <a:pPr algn="just"/>
            <a:r>
              <a:rPr lang="fr-FR" sz="1800" b="0" dirty="0"/>
              <a:t>Résider de façon stable et régulière en France.</a:t>
            </a:r>
          </a:p>
          <a:p>
            <a:pPr algn="just"/>
            <a:endParaRPr lang="fr-FR" sz="1800" dirty="0"/>
          </a:p>
          <a:p>
            <a:pPr algn="just"/>
            <a:r>
              <a:rPr lang="fr-FR" sz="1800" dirty="0"/>
              <a:t>Conditions liées à l’âge :</a:t>
            </a:r>
          </a:p>
          <a:p>
            <a:pPr marL="180000" algn="just"/>
            <a:r>
              <a:rPr lang="fr-FR" sz="1800" b="0" dirty="0">
                <a:sym typeface="Wingdings"/>
              </a:rPr>
              <a:t> </a:t>
            </a:r>
            <a:r>
              <a:rPr lang="fr-FR" sz="1800" b="0" dirty="0"/>
              <a:t>avoir moins de 60 ans au moment du dépôt de dossier ou apporter des éléments prouvant que la personne répondait aux critères d’éligibilité de la PCH avant ses 60 ans,</a:t>
            </a:r>
          </a:p>
          <a:p>
            <a:pPr marL="180000" indent="-180000" algn="just">
              <a:buFont typeface="Wingdings" panose="05000000000000000000" pitchFamily="2" charset="2"/>
              <a:buChar char=""/>
            </a:pPr>
            <a:r>
              <a:rPr lang="fr-FR" sz="1800" b="0" dirty="0">
                <a:sym typeface="Wingdings"/>
              </a:rPr>
              <a:t>Pas de limite d’âge pour les personnes exerçant </a:t>
            </a:r>
            <a:r>
              <a:rPr lang="fr-FR" sz="1800" b="0" dirty="0"/>
              <a:t>toujours une activité professionnelle et dont le handicap répond aux critères d’attribution de la PCH,</a:t>
            </a:r>
          </a:p>
          <a:p>
            <a:pPr marL="180000" indent="-180000" algn="just">
              <a:buFont typeface="Wingdings" panose="05000000000000000000" pitchFamily="2" charset="2"/>
              <a:buChar char=""/>
            </a:pPr>
            <a:r>
              <a:rPr lang="fr-FR" sz="1800" b="0" dirty="0">
                <a:sym typeface="Wingdings"/>
              </a:rPr>
              <a:t>Personnes </a:t>
            </a:r>
            <a:r>
              <a:rPr lang="fr-FR" sz="1800" b="0" dirty="0"/>
              <a:t>qui bénéficient de l’allocation compensatrice ACTP/ACFP. Ces personnes peuvent opter pour la PCH à tout âge dès lors qu’elles répondent aux critères de handicap pour l’attribution de la PCH.</a:t>
            </a:r>
          </a:p>
        </p:txBody>
      </p:sp>
    </p:spTree>
    <p:extLst>
      <p:ext uri="{BB962C8B-B14F-4D97-AF65-F5344CB8AC3E}">
        <p14:creationId xmlns:p14="http://schemas.microsoft.com/office/powerpoint/2010/main" val="1672342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9B79A9-E9C7-47F4-A46C-789DA6270EE8}"/>
              </a:ext>
            </a:extLst>
          </p:cNvPr>
          <p:cNvSpPr>
            <a:spLocks noGrp="1"/>
          </p:cNvSpPr>
          <p:nvPr>
            <p:ph type="title"/>
          </p:nvPr>
        </p:nvSpPr>
        <p:spPr/>
        <p:txBody>
          <a:bodyPr/>
          <a:lstStyle/>
          <a:p>
            <a:r>
              <a:rPr lang="fr-FR" dirty="0"/>
              <a:t>Les conditions liées au handicap</a:t>
            </a:r>
          </a:p>
        </p:txBody>
      </p:sp>
      <p:sp>
        <p:nvSpPr>
          <p:cNvPr id="3" name="Espace réservé du contenu 2"/>
          <p:cNvSpPr>
            <a:spLocks noGrp="1"/>
          </p:cNvSpPr>
          <p:nvPr>
            <p:ph idx="1"/>
          </p:nvPr>
        </p:nvSpPr>
        <p:spPr>
          <a:xfrm>
            <a:off x="1187624" y="1100628"/>
            <a:ext cx="7632848" cy="5391612"/>
          </a:xfrm>
        </p:spPr>
        <p:txBody>
          <a:bodyPr>
            <a:normAutofit lnSpcReduction="10000"/>
          </a:bodyPr>
          <a:lstStyle/>
          <a:p>
            <a:pPr algn="just"/>
            <a:r>
              <a:rPr lang="fr-FR" sz="1700" b="0" dirty="0"/>
              <a:t>La PCH n’est pas liée à un taux d’incapacité.</a:t>
            </a:r>
          </a:p>
          <a:p>
            <a:pPr algn="just"/>
            <a:r>
              <a:rPr lang="fr-FR" sz="1700" b="0" dirty="0"/>
              <a:t>Pour être éligible à la PCH dans sa globalité, il faut que le handicap réponde aux </a:t>
            </a:r>
          </a:p>
          <a:p>
            <a:pPr algn="just"/>
            <a:r>
              <a:rPr lang="fr-FR" sz="1700" b="0" dirty="0"/>
              <a:t>critères suivants :</a:t>
            </a:r>
          </a:p>
          <a:p>
            <a:pPr marL="180000" algn="just"/>
            <a:r>
              <a:rPr lang="fr-FR" sz="1700" b="0" dirty="0"/>
              <a:t>• </a:t>
            </a:r>
            <a:r>
              <a:rPr lang="fr-FR" sz="1700" dirty="0"/>
              <a:t>soit une difficulté absolue pour la réalisation d’une activité </a:t>
            </a:r>
            <a:r>
              <a:rPr lang="fr-FR" sz="1700" b="0" dirty="0"/>
              <a:t>(lorsque la personne ne peut pas du tout réaliser l’activité sans aide) ;</a:t>
            </a:r>
          </a:p>
          <a:p>
            <a:pPr marL="180000" algn="just"/>
            <a:r>
              <a:rPr lang="fr-FR" sz="1700" b="0" dirty="0"/>
              <a:t>• </a:t>
            </a:r>
            <a:r>
              <a:rPr lang="fr-FR" sz="1700" dirty="0"/>
              <a:t>soit une difficulté grave pour la réalisation d’au moins deux activités </a:t>
            </a:r>
            <a:r>
              <a:rPr lang="fr-FR" sz="1700" b="0" dirty="0"/>
              <a:t>(lorsque la personne peut réaliser l’activité, mais difficilement et de manière altérée).</a:t>
            </a:r>
          </a:p>
          <a:p>
            <a:pPr marL="0" algn="just"/>
            <a:r>
              <a:rPr lang="fr-FR" sz="1700" b="0" dirty="0"/>
              <a:t>Il est nécessaire compte-tenu de la pathologie à l’origine du handicap que le pronostic conduise à estimer que les difficultés </a:t>
            </a:r>
            <a:r>
              <a:rPr lang="fr-FR" sz="1700" b="0" dirty="0" err="1"/>
              <a:t>sus-mentionnées</a:t>
            </a:r>
            <a:r>
              <a:rPr lang="fr-FR" sz="1700" b="0" dirty="0"/>
              <a:t> persisteront pendant </a:t>
            </a:r>
            <a:r>
              <a:rPr lang="fr-FR" sz="1700" b="0" u="sng" dirty="0"/>
              <a:t>au moins un an</a:t>
            </a:r>
            <a:r>
              <a:rPr lang="fr-FR" sz="1700" b="0" dirty="0"/>
              <a:t>. </a:t>
            </a:r>
          </a:p>
          <a:p>
            <a:pPr algn="just"/>
            <a:endParaRPr lang="fr-FR" sz="1700" b="0" dirty="0"/>
          </a:p>
          <a:p>
            <a:pPr marL="0" algn="just"/>
            <a:r>
              <a:rPr lang="fr-FR" sz="1700" b="0" dirty="0"/>
              <a:t>Afin d’évaluer l’éligibilité à la prestation, l’équipe doit s’appuyer sur les capacités fonctionnelles de la personne à réaliser certaines tâches en l’absence d’aide quelle qu’en soit la nature. </a:t>
            </a:r>
          </a:p>
          <a:p>
            <a:pPr marL="0" algn="just"/>
            <a:r>
              <a:rPr lang="fr-FR" sz="1700" b="0" dirty="0"/>
              <a:t>L’</a:t>
            </a:r>
            <a:r>
              <a:rPr lang="fr-FR" sz="1700" b="0" i="1" dirty="0"/>
              <a:t>éligibilité</a:t>
            </a:r>
            <a:r>
              <a:rPr lang="fr-FR" sz="1700" b="0" dirty="0"/>
              <a:t> est faite en fonction d’une liste de </a:t>
            </a:r>
            <a:r>
              <a:rPr lang="fr-FR" sz="1700" b="0" u="sng" dirty="0"/>
              <a:t>20 activités</a:t>
            </a:r>
            <a:r>
              <a:rPr lang="fr-FR" sz="1700" b="0" dirty="0"/>
              <a:t>. </a:t>
            </a:r>
          </a:p>
          <a:p>
            <a:pPr marL="0" algn="just"/>
            <a:r>
              <a:rPr lang="fr-FR" sz="1700" b="0" dirty="0"/>
              <a:t>La capacité est appréciée par rapport à une personne du même âge. </a:t>
            </a:r>
          </a:p>
          <a:p>
            <a:pPr marL="0" algn="just"/>
            <a:r>
              <a:rPr lang="fr-FR" sz="1700" b="0" dirty="0"/>
              <a:t>Cependant le </a:t>
            </a:r>
            <a:r>
              <a:rPr lang="fr-FR" sz="1700" b="0" i="1" dirty="0"/>
              <a:t>besoin de compensation </a:t>
            </a:r>
            <a:r>
              <a:rPr lang="fr-FR" sz="1700" b="0" dirty="0"/>
              <a:t>est évalué en tenant compte des aides et stratégies déjà mises en œuvre. </a:t>
            </a:r>
          </a:p>
        </p:txBody>
      </p:sp>
    </p:spTree>
    <p:extLst>
      <p:ext uri="{BB962C8B-B14F-4D97-AF65-F5344CB8AC3E}">
        <p14:creationId xmlns:p14="http://schemas.microsoft.com/office/powerpoint/2010/main" val="16723420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4576CA-FE05-4455-ABD3-E1B40622A408}"/>
              </a:ext>
            </a:extLst>
          </p:cNvPr>
          <p:cNvSpPr>
            <a:spLocks noGrp="1"/>
          </p:cNvSpPr>
          <p:nvPr>
            <p:ph type="title"/>
          </p:nvPr>
        </p:nvSpPr>
        <p:spPr/>
        <p:txBody>
          <a:bodyPr/>
          <a:lstStyle/>
          <a:p>
            <a:r>
              <a:rPr lang="fr-FR" sz="2400" dirty="0"/>
              <a:t>Les activités à prendre en compte pour l’éligibilité globale</a:t>
            </a:r>
          </a:p>
        </p:txBody>
      </p:sp>
      <p:sp>
        <p:nvSpPr>
          <p:cNvPr id="3" name="Espace réservé du contenu 2"/>
          <p:cNvSpPr>
            <a:spLocks noGrp="1"/>
          </p:cNvSpPr>
          <p:nvPr>
            <p:ph idx="1"/>
          </p:nvPr>
        </p:nvSpPr>
        <p:spPr/>
        <p:txBody>
          <a:bodyPr>
            <a:normAutofit/>
          </a:bodyPr>
          <a:lstStyle/>
          <a:p>
            <a:endParaRPr lang="fr-FR" sz="2000" b="0" dirty="0">
              <a:latin typeface="Arial" panose="020B0604020202020204" pitchFamily="34" charset="0"/>
              <a:cs typeface="Arial" panose="020B0604020202020204" pitchFamily="34" charset="0"/>
            </a:endParaRPr>
          </a:p>
        </p:txBody>
      </p:sp>
      <p:pic>
        <p:nvPicPr>
          <p:cNvPr id="4" name="Image 3">
            <a:extLst>
              <a:ext uri="{FF2B5EF4-FFF2-40B4-BE49-F238E27FC236}">
                <a16:creationId xmlns:a16="http://schemas.microsoft.com/office/drawing/2014/main" id="{FFB5A5C1-7528-4403-A058-127E1879739C}"/>
              </a:ext>
            </a:extLst>
          </p:cNvPr>
          <p:cNvPicPr>
            <a:picLocks noChangeAspect="1"/>
          </p:cNvPicPr>
          <p:nvPr/>
        </p:nvPicPr>
        <p:blipFill>
          <a:blip r:embed="rId2"/>
          <a:stretch>
            <a:fillRect/>
          </a:stretch>
        </p:blipFill>
        <p:spPr>
          <a:xfrm>
            <a:off x="1062339" y="1052736"/>
            <a:ext cx="7667393" cy="5688632"/>
          </a:xfrm>
          <a:prstGeom prst="rect">
            <a:avLst/>
          </a:prstGeom>
        </p:spPr>
      </p:pic>
    </p:spTree>
    <p:extLst>
      <p:ext uri="{BB962C8B-B14F-4D97-AF65-F5344CB8AC3E}">
        <p14:creationId xmlns:p14="http://schemas.microsoft.com/office/powerpoint/2010/main" val="1672342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287D391E-F9E2-42D4-984D-CA4A1581132F}"/>
              </a:ext>
            </a:extLst>
          </p:cNvPr>
          <p:cNvSpPr>
            <a:spLocks noGrp="1"/>
          </p:cNvSpPr>
          <p:nvPr>
            <p:ph type="title"/>
          </p:nvPr>
        </p:nvSpPr>
        <p:spPr/>
        <p:txBody>
          <a:bodyPr/>
          <a:lstStyle/>
          <a:p>
            <a:r>
              <a:rPr lang="fr-FR" sz="2400" dirty="0"/>
              <a:t>l’accès aux aides humaines</a:t>
            </a:r>
          </a:p>
        </p:txBody>
      </p:sp>
      <p:sp>
        <p:nvSpPr>
          <p:cNvPr id="6" name="Espace réservé du contenu 5">
            <a:extLst>
              <a:ext uri="{FF2B5EF4-FFF2-40B4-BE49-F238E27FC236}">
                <a16:creationId xmlns:a16="http://schemas.microsoft.com/office/drawing/2014/main" id="{F3787001-1A9E-4C8B-9634-AFDC5C04E5DD}"/>
              </a:ext>
            </a:extLst>
          </p:cNvPr>
          <p:cNvSpPr>
            <a:spLocks noGrp="1"/>
          </p:cNvSpPr>
          <p:nvPr>
            <p:ph idx="1"/>
          </p:nvPr>
        </p:nvSpPr>
        <p:spPr>
          <a:xfrm>
            <a:off x="1222781" y="1076682"/>
            <a:ext cx="7416824" cy="4704636"/>
          </a:xfrm>
        </p:spPr>
        <p:txBody>
          <a:bodyPr/>
          <a:lstStyle/>
          <a:p>
            <a:pPr marR="0"/>
            <a:r>
              <a:rPr lang="fr-FR" sz="1400" b="1" i="0" u="none" strike="noStrike" baseline="0" dirty="0">
                <a:solidFill>
                  <a:srgbClr val="000000"/>
                </a:solidFill>
              </a:rPr>
              <a:t>L’accès à l’élément 1 relatif au besoin d’aide humaine est subordonné :</a:t>
            </a:r>
            <a:endParaRPr lang="fr-FR" sz="1400" b="0" i="0" u="none" strike="noStrike" baseline="0" dirty="0">
              <a:solidFill>
                <a:srgbClr val="000000"/>
              </a:solidFill>
            </a:endParaRPr>
          </a:p>
          <a:p>
            <a:pPr marL="108000"/>
            <a:r>
              <a:rPr lang="fr-FR" sz="1400" b="0" i="0" u="none" strike="noStrike" baseline="0" dirty="0">
                <a:solidFill>
                  <a:srgbClr val="000000"/>
                </a:solidFill>
              </a:rPr>
              <a:t>•D’une part aux </a:t>
            </a:r>
            <a:r>
              <a:rPr lang="fr-FR" sz="1400" b="1" i="0" u="none" strike="noStrike" baseline="0" dirty="0">
                <a:solidFill>
                  <a:srgbClr val="000000"/>
                </a:solidFill>
              </a:rPr>
              <a:t>conditions générales d’éligibilité </a:t>
            </a:r>
            <a:r>
              <a:rPr lang="fr-FR" sz="1400" b="0" i="0" u="none" strike="noStrike" baseline="0" dirty="0">
                <a:solidFill>
                  <a:srgbClr val="000000"/>
                </a:solidFill>
              </a:rPr>
              <a:t>à la PCH, appréciées au moyen du référentiel figurant à l’annexe 2-5 du CASF (chapitre 1</a:t>
            </a:r>
            <a:r>
              <a:rPr lang="fr-FR" sz="1400" b="0" i="0" u="none" strike="noStrike" baseline="30000" dirty="0">
                <a:solidFill>
                  <a:srgbClr val="000000"/>
                </a:solidFill>
              </a:rPr>
              <a:t>er</a:t>
            </a:r>
            <a:r>
              <a:rPr lang="fr-FR" sz="1400" b="0" dirty="0">
                <a:solidFill>
                  <a:srgbClr val="000000"/>
                </a:solidFill>
              </a:rPr>
              <a:t>, </a:t>
            </a:r>
            <a:r>
              <a:rPr lang="fr-FR" sz="1400" b="0" i="0" u="none" strike="noStrike" baseline="0" dirty="0">
                <a:solidFill>
                  <a:srgbClr val="000000"/>
                </a:solidFill>
              </a:rPr>
              <a:t>Conditions générales d'accès à la prestation de compensation)</a:t>
            </a:r>
          </a:p>
          <a:p>
            <a:pPr marL="108000"/>
            <a:r>
              <a:rPr lang="fr-FR" sz="1400" b="0" i="0" u="none" strike="noStrike" baseline="0" dirty="0">
                <a:solidFill>
                  <a:srgbClr val="000000"/>
                </a:solidFill>
              </a:rPr>
              <a:t>•D’autre part à des </a:t>
            </a:r>
            <a:r>
              <a:rPr lang="fr-FR" sz="1400" b="1" i="0" u="none" strike="noStrike" baseline="0" dirty="0">
                <a:solidFill>
                  <a:srgbClr val="000000"/>
                </a:solidFill>
              </a:rPr>
              <a:t>critères spécifiques d’éligibilité supplémentaires </a:t>
            </a:r>
            <a:r>
              <a:rPr lang="fr-FR" sz="1400" b="0" i="0" u="none" strike="noStrike" baseline="0" dirty="0">
                <a:solidFill>
                  <a:srgbClr val="000000"/>
                </a:solidFill>
              </a:rPr>
              <a:t>également appréciés au moyen du référentiel figurant à l’annexe 2-5 du CASF (chapitre 2, Aides humaines).</a:t>
            </a:r>
            <a:endParaRPr lang="fr-FR" sz="1800" b="0" i="0" u="none" strike="noStrike" baseline="0" dirty="0">
              <a:solidFill>
                <a:srgbClr val="000000"/>
              </a:solidFill>
            </a:endParaRPr>
          </a:p>
          <a:p>
            <a:endParaRPr lang="fr-FR" sz="1800" b="0" i="0" u="none" strike="noStrike" baseline="0" dirty="0">
              <a:solidFill>
                <a:srgbClr val="000000"/>
              </a:solidFill>
            </a:endParaRPr>
          </a:p>
        </p:txBody>
      </p:sp>
      <p:pic>
        <p:nvPicPr>
          <p:cNvPr id="8" name="Image 7">
            <a:extLst>
              <a:ext uri="{FF2B5EF4-FFF2-40B4-BE49-F238E27FC236}">
                <a16:creationId xmlns:a16="http://schemas.microsoft.com/office/drawing/2014/main" id="{57A9E530-FA8A-4D35-B548-202C0A57C7E8}"/>
              </a:ext>
            </a:extLst>
          </p:cNvPr>
          <p:cNvPicPr>
            <a:picLocks noChangeAspect="1"/>
          </p:cNvPicPr>
          <p:nvPr/>
        </p:nvPicPr>
        <p:blipFill>
          <a:blip r:embed="rId2"/>
          <a:stretch>
            <a:fillRect/>
          </a:stretch>
        </p:blipFill>
        <p:spPr>
          <a:xfrm>
            <a:off x="1403648" y="2780928"/>
            <a:ext cx="6634365" cy="3816424"/>
          </a:xfrm>
          <a:prstGeom prst="rect">
            <a:avLst/>
          </a:prstGeom>
        </p:spPr>
      </p:pic>
    </p:spTree>
    <p:extLst>
      <p:ext uri="{BB962C8B-B14F-4D97-AF65-F5344CB8AC3E}">
        <p14:creationId xmlns:p14="http://schemas.microsoft.com/office/powerpoint/2010/main" val="125869987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1_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3473</TotalTime>
  <Words>3656</Words>
  <Application>Microsoft Office PowerPoint</Application>
  <PresentationFormat>Affichage à l'écran (4:3)</PresentationFormat>
  <Paragraphs>311</Paragraphs>
  <Slides>30</Slides>
  <Notes>1</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30</vt:i4>
      </vt:variant>
    </vt:vector>
  </HeadingPairs>
  <TitlesOfParts>
    <vt:vector size="41" baseType="lpstr">
      <vt:lpstr>Arial</vt:lpstr>
      <vt:lpstr>Arial Nova Cond</vt:lpstr>
      <vt:lpstr>Arial Nova Light</vt:lpstr>
      <vt:lpstr>Calibri</vt:lpstr>
      <vt:lpstr>Franklin Gothic Book</vt:lpstr>
      <vt:lpstr>Franklin Gothic Medium</vt:lpstr>
      <vt:lpstr>Gill Sans MT</vt:lpstr>
      <vt:lpstr>Tunga</vt:lpstr>
      <vt:lpstr>Wingdings</vt:lpstr>
      <vt:lpstr>Angles</vt:lpstr>
      <vt:lpstr>1_Angles</vt:lpstr>
      <vt:lpstr>Webinaire – PCH 21/11/2025</vt:lpstr>
      <vt:lpstr>Sommaire</vt:lpstr>
      <vt:lpstr>Le Circuit d’un dossier de demande</vt:lpstr>
      <vt:lpstr>L’équipe d’évaluation PCH</vt:lpstr>
      <vt:lpstr>LES besoins pris en charge</vt:lpstr>
      <vt:lpstr>Les conditions administratives</vt:lpstr>
      <vt:lpstr>Les conditions liées au handicap</vt:lpstr>
      <vt:lpstr>Les activités à prendre en compte pour l’éligibilité globale</vt:lpstr>
      <vt:lpstr>l’accès aux aides humaines</vt:lpstr>
      <vt:lpstr>Les conditions d’accès aux aides humaines</vt:lpstr>
      <vt:lpstr>Les aides humaines</vt:lpstr>
      <vt:lpstr>Les aides humaines – les forfaits</vt:lpstr>
      <vt:lpstr>Les aidants</vt:lpstr>
      <vt:lpstr> Les aides techniques (élément 2) </vt:lpstr>
      <vt:lpstr> Les aides techniques (élément 2) – suite  </vt:lpstr>
      <vt:lpstr> Les aménagements du logement (élément 3) </vt:lpstr>
      <vt:lpstr>Présentation PowerPoint</vt:lpstr>
      <vt:lpstr> Les Surcouts liés aux transports (élément 3) </vt:lpstr>
      <vt:lpstr> Les aménagements du véhicule (élément 3) </vt:lpstr>
      <vt:lpstr> Les charges spécifiques et exceptionnelles (élément 4) </vt:lpstr>
      <vt:lpstr> Les aides animalières (élément 5) </vt:lpstr>
      <vt:lpstr> La PCH Parentalité </vt:lpstr>
      <vt:lpstr>Présentation PowerPoint</vt:lpstr>
      <vt:lpstr>Présentation PowerPoint</vt:lpstr>
      <vt:lpstr> Les spécificités de la PCH enfant </vt:lpstr>
      <vt:lpstr> Les spécificités de la PCH enfant – suite </vt:lpstr>
      <vt:lpstr> Les spécificités de la PCH enfant – suite </vt:lpstr>
      <vt:lpstr>Durée d’attribution et mise en œuvre de la PCH</vt:lpstr>
      <vt:lpstr>Présentation PowerPoint</vt:lpstr>
      <vt:lpstr>WEBINAIRE – PCH 20/11/2025</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berniertoreaua</dc:creator>
  <cp:lastModifiedBy>lopess</cp:lastModifiedBy>
  <cp:revision>203</cp:revision>
  <cp:lastPrinted>2021-02-02T11:37:09Z</cp:lastPrinted>
  <dcterms:created xsi:type="dcterms:W3CDTF">2021-01-27T07:29:03Z</dcterms:created>
  <dcterms:modified xsi:type="dcterms:W3CDTF">2025-11-20T08:34:17Z</dcterms:modified>
</cp:coreProperties>
</file>