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2" r:id="rId1"/>
    <p:sldMasterId id="2147483670" r:id="rId2"/>
  </p:sldMasterIdLst>
  <p:notesMasterIdLst>
    <p:notesMasterId r:id="rId22"/>
  </p:notesMasterIdLst>
  <p:sldIdLst>
    <p:sldId id="262" r:id="rId3"/>
    <p:sldId id="271" r:id="rId4"/>
    <p:sldId id="269" r:id="rId5"/>
    <p:sldId id="387" r:id="rId6"/>
    <p:sldId id="272" r:id="rId7"/>
    <p:sldId id="341" r:id="rId8"/>
    <p:sldId id="342" r:id="rId9"/>
    <p:sldId id="391" r:id="rId10"/>
    <p:sldId id="386" r:id="rId11"/>
    <p:sldId id="348" r:id="rId12"/>
    <p:sldId id="349" r:id="rId13"/>
    <p:sldId id="388" r:id="rId14"/>
    <p:sldId id="393" r:id="rId15"/>
    <p:sldId id="392" r:id="rId16"/>
    <p:sldId id="394" r:id="rId17"/>
    <p:sldId id="389" r:id="rId18"/>
    <p:sldId id="355" r:id="rId19"/>
    <p:sldId id="356" r:id="rId20"/>
    <p:sldId id="381"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Times" panose="02020603050405020304" pitchFamily="18" charset="0"/>
      <p:regular r:id="rId27"/>
      <p:bold r:id="rId28"/>
      <p:italic r:id="rId29"/>
      <p:boldItalic r:id="rId30"/>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1F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45" autoAdjust="0"/>
    <p:restoredTop sz="94695" autoAdjust="0"/>
  </p:normalViewPr>
  <p:slideViewPr>
    <p:cSldViewPr snapToGrid="0" showGuides="1">
      <p:cViewPr varScale="1">
        <p:scale>
          <a:sx n="67" d="100"/>
          <a:sy n="67" d="100"/>
        </p:scale>
        <p:origin x="872" y="40"/>
      </p:cViewPr>
      <p:guideLst>
        <p:guide orient="horz" pos="2160"/>
        <p:guide pos="3840"/>
      </p:guideLst>
    </p:cSldViewPr>
  </p:slideViewPr>
  <p:notesTextViewPr>
    <p:cViewPr>
      <p:scale>
        <a:sx n="1" d="1"/>
        <a:sy n="1" d="1"/>
      </p:scale>
      <p:origin x="0" y="0"/>
    </p:cViewPr>
  </p:notesTextViewPr>
  <p:sorterViewPr>
    <p:cViewPr>
      <p:scale>
        <a:sx n="150" d="100"/>
        <a:sy n="150" d="100"/>
      </p:scale>
      <p:origin x="0" y="-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644E3D-6BB1-4546-B967-D16C706C634A}"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fr-FR"/>
        </a:p>
      </dgm:t>
    </dgm:pt>
    <dgm:pt modelId="{7BCBCE0A-BA7F-41EB-8037-76EE712E5E84}">
      <dgm:prSet phldrT="[Texte]" custT="1"/>
      <dgm:spPr>
        <a:solidFill>
          <a:schemeClr val="accent6">
            <a:lumMod val="60000"/>
            <a:lumOff val="40000"/>
          </a:schemeClr>
        </a:solidFill>
        <a:ln w="38100">
          <a:solidFill>
            <a:schemeClr val="accent6"/>
          </a:solidFill>
        </a:ln>
      </dgm:spPr>
      <dgm:t>
        <a:bodyPr/>
        <a:lstStyle/>
        <a:p>
          <a:r>
            <a:rPr lang="fr-FR" sz="1600" b="1" dirty="0">
              <a:latin typeface="Calibri" panose="020F0502020204030204" pitchFamily="34" charset="0"/>
              <a:cs typeface="Calibri" panose="020F0502020204030204" pitchFamily="34" charset="0"/>
            </a:rPr>
            <a:t>		DEMANDEUR</a:t>
          </a:r>
        </a:p>
        <a:p>
          <a:endParaRPr lang="fr-FR" sz="1600" b="1" dirty="0">
            <a:latin typeface="Calibri" panose="020F0502020204030204" pitchFamily="34" charset="0"/>
            <a:cs typeface="Calibri" panose="020F0502020204030204" pitchFamily="34" charset="0"/>
          </a:endParaRPr>
        </a:p>
        <a:p>
          <a:endParaRPr lang="fr-FR" sz="1600" b="1" dirty="0">
            <a:latin typeface="Calibri" panose="020F0502020204030204" pitchFamily="34" charset="0"/>
            <a:cs typeface="Calibri" panose="020F0502020204030204" pitchFamily="34" charset="0"/>
          </a:endParaRPr>
        </a:p>
      </dgm:t>
    </dgm:pt>
    <dgm:pt modelId="{FDD03C9D-8CA2-4AC3-8FD6-1DAD4BD214F7}" type="parTrans" cxnId="{DC1D947C-17DE-47C1-846C-DE940055BE54}">
      <dgm:prSet/>
      <dgm:spPr/>
      <dgm:t>
        <a:bodyPr/>
        <a:lstStyle/>
        <a:p>
          <a:endParaRPr lang="fr-FR"/>
        </a:p>
      </dgm:t>
    </dgm:pt>
    <dgm:pt modelId="{E678FA7A-DD69-4FE3-A415-3A8FA6DB658F}" type="sibTrans" cxnId="{DC1D947C-17DE-47C1-846C-DE940055BE54}">
      <dgm:prSet/>
      <dgm:spPr>
        <a:solidFill>
          <a:schemeClr val="accent6">
            <a:lumMod val="60000"/>
            <a:lumOff val="40000"/>
          </a:schemeClr>
        </a:solidFill>
        <a:ln>
          <a:solidFill>
            <a:schemeClr val="bg1"/>
          </a:solidFill>
        </a:ln>
      </dgm:spPr>
      <dgm:t>
        <a:bodyPr/>
        <a:lstStyle/>
        <a:p>
          <a:endParaRPr lang="fr-FR"/>
        </a:p>
      </dgm:t>
    </dgm:pt>
    <dgm:pt modelId="{0A91F8FE-7FEF-4C10-B49F-5D135D861F89}">
      <dgm:prSet phldrT="[Texte]" custT="1"/>
      <dgm:spPr>
        <a:solidFill>
          <a:schemeClr val="accent1">
            <a:lumMod val="60000"/>
            <a:lumOff val="40000"/>
          </a:schemeClr>
        </a:solidFill>
        <a:ln w="38100">
          <a:solidFill>
            <a:schemeClr val="accent1"/>
          </a:solidFill>
        </a:ln>
      </dgm:spPr>
      <dgm:t>
        <a:bodyPr/>
        <a:lstStyle/>
        <a:p>
          <a:r>
            <a:rPr lang="fr-FR" sz="1800" b="1" dirty="0">
              <a:solidFill>
                <a:schemeClr val="accent1">
                  <a:lumMod val="75000"/>
                </a:schemeClr>
              </a:solidFill>
              <a:latin typeface="Calibri" panose="020F0502020204030204" pitchFamily="34" charset="0"/>
              <a:cs typeface="Calibri" panose="020F0502020204030204" pitchFamily="34" charset="0"/>
            </a:rPr>
            <a:t>M.D.P.H.</a:t>
          </a:r>
        </a:p>
        <a:p>
          <a:r>
            <a:rPr lang="fr-FR" sz="1800" b="1" dirty="0">
              <a:latin typeface="Calibri" panose="020F0502020204030204" pitchFamily="34" charset="0"/>
              <a:cs typeface="Calibri" panose="020F0502020204030204" pitchFamily="34" charset="0"/>
            </a:rPr>
            <a:t>TRAITEMENT DES DEMANDES</a:t>
          </a:r>
          <a:endParaRPr lang="fr-FR" sz="1800" dirty="0"/>
        </a:p>
      </dgm:t>
    </dgm:pt>
    <dgm:pt modelId="{F7283A85-1A69-416D-ADC8-69F848B15769}" type="parTrans" cxnId="{358F0A28-6B03-42DF-8591-B42D314747A2}">
      <dgm:prSet/>
      <dgm:spPr/>
      <dgm:t>
        <a:bodyPr/>
        <a:lstStyle/>
        <a:p>
          <a:endParaRPr lang="fr-FR"/>
        </a:p>
      </dgm:t>
    </dgm:pt>
    <dgm:pt modelId="{8D13CA67-EFF3-4653-93F8-29730CF06DB3}" type="sibTrans" cxnId="{358F0A28-6B03-42DF-8591-B42D314747A2}">
      <dgm:prSet/>
      <dgm:spPr/>
      <dgm:t>
        <a:bodyPr/>
        <a:lstStyle/>
        <a:p>
          <a:endParaRPr lang="fr-FR"/>
        </a:p>
      </dgm:t>
    </dgm:pt>
    <dgm:pt modelId="{CE3E1CF6-F373-42A2-A0E9-FE14B7FCC0FE}">
      <dgm:prSet phldrT="[Texte]" custT="1"/>
      <dgm:spPr>
        <a:solidFill>
          <a:schemeClr val="accent2">
            <a:lumMod val="60000"/>
            <a:lumOff val="40000"/>
          </a:schemeClr>
        </a:solidFill>
        <a:ln w="38100">
          <a:solidFill>
            <a:schemeClr val="accent2"/>
          </a:solidFill>
        </a:ln>
      </dgm:spPr>
      <dgm:t>
        <a:bodyPr/>
        <a:lstStyle/>
        <a:p>
          <a:r>
            <a:rPr lang="fr-FR" sz="2000" b="1" dirty="0">
              <a:solidFill>
                <a:schemeClr val="accent2">
                  <a:lumMod val="75000"/>
                </a:schemeClr>
              </a:solidFill>
              <a:latin typeface="Calibri"/>
              <a:cs typeface="Calibri"/>
            </a:rPr>
            <a:t>D.S.O.L./ M.S.U.</a:t>
          </a:r>
        </a:p>
        <a:p>
          <a:r>
            <a:rPr lang="fr-FR" sz="1800" b="1" dirty="0">
              <a:latin typeface="Calibri"/>
              <a:cs typeface="Calibri"/>
            </a:rPr>
            <a:t>INSTRUCTION</a:t>
          </a:r>
          <a:r>
            <a:rPr lang="fr-FR" sz="1800" b="1" spc="-25" dirty="0">
              <a:latin typeface="Calibri"/>
              <a:cs typeface="Calibri"/>
            </a:rPr>
            <a:t> </a:t>
          </a:r>
          <a:r>
            <a:rPr lang="fr-FR" sz="1800" b="1" dirty="0">
              <a:latin typeface="Calibri"/>
              <a:cs typeface="Calibri"/>
            </a:rPr>
            <a:t>DES NOTIFICATIONS P.C.H.</a:t>
          </a:r>
        </a:p>
      </dgm:t>
    </dgm:pt>
    <dgm:pt modelId="{94FFDC62-3C51-4526-A847-A6416266F219}" type="parTrans" cxnId="{F6D9FEC5-2945-4AC0-91AF-0E96B29307DB}">
      <dgm:prSet/>
      <dgm:spPr/>
      <dgm:t>
        <a:bodyPr/>
        <a:lstStyle/>
        <a:p>
          <a:endParaRPr lang="fr-FR"/>
        </a:p>
      </dgm:t>
    </dgm:pt>
    <dgm:pt modelId="{C2315BB3-A9D8-4A32-B1C5-134E352D7D7B}" type="sibTrans" cxnId="{F6D9FEC5-2945-4AC0-91AF-0E96B29307DB}">
      <dgm:prSet/>
      <dgm:spPr/>
      <dgm:t>
        <a:bodyPr/>
        <a:lstStyle/>
        <a:p>
          <a:endParaRPr lang="fr-FR"/>
        </a:p>
      </dgm:t>
    </dgm:pt>
    <dgm:pt modelId="{44D6D27C-4BD4-4668-B788-EA92E83B3D54}">
      <dgm:prSet phldrT="[Texte]" custT="1"/>
      <dgm:spPr>
        <a:solidFill>
          <a:schemeClr val="accent5">
            <a:lumMod val="40000"/>
            <a:lumOff val="60000"/>
          </a:schemeClr>
        </a:solidFill>
        <a:ln w="38100">
          <a:solidFill>
            <a:schemeClr val="accent5"/>
          </a:solidFill>
        </a:ln>
      </dgm:spPr>
      <dgm:t>
        <a:bodyPr/>
        <a:lstStyle/>
        <a:p>
          <a:r>
            <a:rPr lang="fr-FR" sz="2000" b="1" dirty="0">
              <a:solidFill>
                <a:schemeClr val="accent5">
                  <a:lumMod val="75000"/>
                </a:schemeClr>
              </a:solidFill>
              <a:latin typeface="Calibri" panose="020F0502020204030204" pitchFamily="34" charset="0"/>
              <a:cs typeface="Calibri" panose="020F0502020204030204" pitchFamily="34" charset="0"/>
            </a:rPr>
            <a:t>D.S.O.L./M.C.</a:t>
          </a:r>
        </a:p>
        <a:p>
          <a:r>
            <a:rPr lang="fr-FR" sz="1800" b="1" dirty="0">
              <a:latin typeface="Calibri" panose="020F0502020204030204" pitchFamily="34" charset="0"/>
              <a:cs typeface="Calibri" panose="020F0502020204030204" pitchFamily="34" charset="0"/>
            </a:rPr>
            <a:t>CONTRÔLE et VALIDATION</a:t>
          </a:r>
        </a:p>
      </dgm:t>
    </dgm:pt>
    <dgm:pt modelId="{A886FB2A-10D2-47F3-81C0-29556C4F55DC}" type="parTrans" cxnId="{93611C02-8DF3-4F66-9C6C-904DB55C7BDF}">
      <dgm:prSet/>
      <dgm:spPr/>
      <dgm:t>
        <a:bodyPr/>
        <a:lstStyle/>
        <a:p>
          <a:endParaRPr lang="fr-FR"/>
        </a:p>
      </dgm:t>
    </dgm:pt>
    <dgm:pt modelId="{DF62A6BE-5629-4576-9CD1-244D168A39E5}" type="sibTrans" cxnId="{93611C02-8DF3-4F66-9C6C-904DB55C7BDF}">
      <dgm:prSet/>
      <dgm:spPr/>
      <dgm:t>
        <a:bodyPr/>
        <a:lstStyle/>
        <a:p>
          <a:endParaRPr lang="fr-FR"/>
        </a:p>
      </dgm:t>
    </dgm:pt>
    <dgm:pt modelId="{D1F7E24A-F13D-42BE-945F-A728811426A1}" type="pres">
      <dgm:prSet presAssocID="{1E644E3D-6BB1-4546-B967-D16C706C634A}" presName="Name0" presStyleCnt="0">
        <dgm:presLayoutVars>
          <dgm:dir/>
          <dgm:resizeHandles val="exact"/>
        </dgm:presLayoutVars>
      </dgm:prSet>
      <dgm:spPr/>
    </dgm:pt>
    <dgm:pt modelId="{5DA196E0-5869-447F-84D9-2FE53075AEE3}" type="pres">
      <dgm:prSet presAssocID="{1E644E3D-6BB1-4546-B967-D16C706C634A}" presName="cycle" presStyleCnt="0"/>
      <dgm:spPr/>
    </dgm:pt>
    <dgm:pt modelId="{B83FB0CE-D1D9-4391-A672-C014487688F0}" type="pres">
      <dgm:prSet presAssocID="{7BCBCE0A-BA7F-41EB-8037-76EE712E5E84}" presName="nodeFirstNode" presStyleLbl="node1" presStyleIdx="0" presStyleCnt="4" custScaleX="78652" custScaleY="62509" custRadScaleRad="134614" custRadScaleInc="269">
        <dgm:presLayoutVars>
          <dgm:bulletEnabled val="1"/>
        </dgm:presLayoutVars>
      </dgm:prSet>
      <dgm:spPr/>
    </dgm:pt>
    <dgm:pt modelId="{F066C78D-6BAD-4AED-9F0E-C6F2B142347E}" type="pres">
      <dgm:prSet presAssocID="{E678FA7A-DD69-4FE3-A415-3A8FA6DB658F}" presName="sibTransFirstNode" presStyleLbl="bgShp" presStyleIdx="0" presStyleCnt="1" custScaleX="155633" custLinFactNeighborX="158" custLinFactNeighborY="158"/>
      <dgm:spPr/>
    </dgm:pt>
    <dgm:pt modelId="{47E512CF-8A2A-4402-9FB5-7FBAFD01A26B}" type="pres">
      <dgm:prSet presAssocID="{0A91F8FE-7FEF-4C10-B49F-5D135D861F89}" presName="nodeFollowingNodes" presStyleLbl="node1" presStyleIdx="1" presStyleCnt="4" custScaleX="80376" custScaleY="67277" custRadScaleRad="190426" custRadScaleInc="-1632">
        <dgm:presLayoutVars>
          <dgm:bulletEnabled val="1"/>
        </dgm:presLayoutVars>
      </dgm:prSet>
      <dgm:spPr/>
    </dgm:pt>
    <dgm:pt modelId="{2A616376-DAD8-49CC-B322-24350EA16BBC}" type="pres">
      <dgm:prSet presAssocID="{CE3E1CF6-F373-42A2-A0E9-FE14B7FCC0FE}" presName="nodeFollowingNodes" presStyleLbl="node1" presStyleIdx="2" presStyleCnt="4" custScaleX="77859" custScaleY="91807" custRadScaleRad="102138" custRadScaleInc="-355">
        <dgm:presLayoutVars>
          <dgm:bulletEnabled val="1"/>
        </dgm:presLayoutVars>
      </dgm:prSet>
      <dgm:spPr/>
    </dgm:pt>
    <dgm:pt modelId="{DDA7CB5F-A6BE-45E7-9A35-C1349ED8A845}" type="pres">
      <dgm:prSet presAssocID="{44D6D27C-4BD4-4668-B788-EA92E83B3D54}" presName="nodeFollowingNodes" presStyleLbl="node1" presStyleIdx="3" presStyleCnt="4" custScaleX="81396" custScaleY="66068" custRadScaleRad="186391" custRadScaleInc="2080">
        <dgm:presLayoutVars>
          <dgm:bulletEnabled val="1"/>
        </dgm:presLayoutVars>
      </dgm:prSet>
      <dgm:spPr/>
    </dgm:pt>
  </dgm:ptLst>
  <dgm:cxnLst>
    <dgm:cxn modelId="{93611C02-8DF3-4F66-9C6C-904DB55C7BDF}" srcId="{1E644E3D-6BB1-4546-B967-D16C706C634A}" destId="{44D6D27C-4BD4-4668-B788-EA92E83B3D54}" srcOrd="3" destOrd="0" parTransId="{A886FB2A-10D2-47F3-81C0-29556C4F55DC}" sibTransId="{DF62A6BE-5629-4576-9CD1-244D168A39E5}"/>
    <dgm:cxn modelId="{358F0A28-6B03-42DF-8591-B42D314747A2}" srcId="{1E644E3D-6BB1-4546-B967-D16C706C634A}" destId="{0A91F8FE-7FEF-4C10-B49F-5D135D861F89}" srcOrd="1" destOrd="0" parTransId="{F7283A85-1A69-416D-ADC8-69F848B15769}" sibTransId="{8D13CA67-EFF3-4653-93F8-29730CF06DB3}"/>
    <dgm:cxn modelId="{F450632D-ECD0-4636-A150-916106F2CA12}" type="presOf" srcId="{44D6D27C-4BD4-4668-B788-EA92E83B3D54}" destId="{DDA7CB5F-A6BE-45E7-9A35-C1349ED8A845}" srcOrd="0" destOrd="0" presId="urn:microsoft.com/office/officeart/2005/8/layout/cycle3"/>
    <dgm:cxn modelId="{65920670-2390-4520-B1E3-6E21A88B485E}" type="presOf" srcId="{1E644E3D-6BB1-4546-B967-D16C706C634A}" destId="{D1F7E24A-F13D-42BE-945F-A728811426A1}" srcOrd="0" destOrd="0" presId="urn:microsoft.com/office/officeart/2005/8/layout/cycle3"/>
    <dgm:cxn modelId="{DC1D947C-17DE-47C1-846C-DE940055BE54}" srcId="{1E644E3D-6BB1-4546-B967-D16C706C634A}" destId="{7BCBCE0A-BA7F-41EB-8037-76EE712E5E84}" srcOrd="0" destOrd="0" parTransId="{FDD03C9D-8CA2-4AC3-8FD6-1DAD4BD214F7}" sibTransId="{E678FA7A-DD69-4FE3-A415-3A8FA6DB658F}"/>
    <dgm:cxn modelId="{6E2F6495-92F2-4CFA-A33D-B5D293FC3283}" type="presOf" srcId="{0A91F8FE-7FEF-4C10-B49F-5D135D861F89}" destId="{47E512CF-8A2A-4402-9FB5-7FBAFD01A26B}" srcOrd="0" destOrd="0" presId="urn:microsoft.com/office/officeart/2005/8/layout/cycle3"/>
    <dgm:cxn modelId="{93EC1EA8-51C2-4F9A-9169-C9124C286DCD}" type="presOf" srcId="{7BCBCE0A-BA7F-41EB-8037-76EE712E5E84}" destId="{B83FB0CE-D1D9-4391-A672-C014487688F0}" srcOrd="0" destOrd="0" presId="urn:microsoft.com/office/officeart/2005/8/layout/cycle3"/>
    <dgm:cxn modelId="{73B6A7B2-F92F-43E1-A91C-80D9C5F7EF53}" type="presOf" srcId="{CE3E1CF6-F373-42A2-A0E9-FE14B7FCC0FE}" destId="{2A616376-DAD8-49CC-B322-24350EA16BBC}" srcOrd="0" destOrd="0" presId="urn:microsoft.com/office/officeart/2005/8/layout/cycle3"/>
    <dgm:cxn modelId="{F6D9FEC5-2945-4AC0-91AF-0E96B29307DB}" srcId="{1E644E3D-6BB1-4546-B967-D16C706C634A}" destId="{CE3E1CF6-F373-42A2-A0E9-FE14B7FCC0FE}" srcOrd="2" destOrd="0" parTransId="{94FFDC62-3C51-4526-A847-A6416266F219}" sibTransId="{C2315BB3-A9D8-4A32-B1C5-134E352D7D7B}"/>
    <dgm:cxn modelId="{4F827BE1-2684-4116-B5B8-BF0E25A7E25D}" type="presOf" srcId="{E678FA7A-DD69-4FE3-A415-3A8FA6DB658F}" destId="{F066C78D-6BAD-4AED-9F0E-C6F2B142347E}" srcOrd="0" destOrd="0" presId="urn:microsoft.com/office/officeart/2005/8/layout/cycle3"/>
    <dgm:cxn modelId="{7A450748-C4A4-4B39-904E-370460FCAFA2}" type="presParOf" srcId="{D1F7E24A-F13D-42BE-945F-A728811426A1}" destId="{5DA196E0-5869-447F-84D9-2FE53075AEE3}" srcOrd="0" destOrd="0" presId="urn:microsoft.com/office/officeart/2005/8/layout/cycle3"/>
    <dgm:cxn modelId="{461A946F-CBC8-4240-A6A0-764479D5C7FD}" type="presParOf" srcId="{5DA196E0-5869-447F-84D9-2FE53075AEE3}" destId="{B83FB0CE-D1D9-4391-A672-C014487688F0}" srcOrd="0" destOrd="0" presId="urn:microsoft.com/office/officeart/2005/8/layout/cycle3"/>
    <dgm:cxn modelId="{AC03B989-4FEE-49DB-8D24-686836AC0D27}" type="presParOf" srcId="{5DA196E0-5869-447F-84D9-2FE53075AEE3}" destId="{F066C78D-6BAD-4AED-9F0E-C6F2B142347E}" srcOrd="1" destOrd="0" presId="urn:microsoft.com/office/officeart/2005/8/layout/cycle3"/>
    <dgm:cxn modelId="{21A5360E-0D87-4FF0-B90A-2824AECED51E}" type="presParOf" srcId="{5DA196E0-5869-447F-84D9-2FE53075AEE3}" destId="{47E512CF-8A2A-4402-9FB5-7FBAFD01A26B}" srcOrd="2" destOrd="0" presId="urn:microsoft.com/office/officeart/2005/8/layout/cycle3"/>
    <dgm:cxn modelId="{2F98FF48-D54F-4260-87C7-312A055350C1}" type="presParOf" srcId="{5DA196E0-5869-447F-84D9-2FE53075AEE3}" destId="{2A616376-DAD8-49CC-B322-24350EA16BBC}" srcOrd="3" destOrd="0" presId="urn:microsoft.com/office/officeart/2005/8/layout/cycle3"/>
    <dgm:cxn modelId="{C3EB1673-4FF0-4902-B799-ACE481276A66}" type="presParOf" srcId="{5DA196E0-5869-447F-84D9-2FE53075AEE3}" destId="{DDA7CB5F-A6BE-45E7-9A35-C1349ED8A845}"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6C78D-6BAD-4AED-9F0E-C6F2B142347E}">
      <dsp:nvSpPr>
        <dsp:cNvPr id="0" name=""/>
        <dsp:cNvSpPr/>
      </dsp:nvSpPr>
      <dsp:spPr>
        <a:xfrm>
          <a:off x="1049176" y="-147064"/>
          <a:ext cx="8820176" cy="5667292"/>
        </a:xfrm>
        <a:prstGeom prst="circularArrow">
          <a:avLst>
            <a:gd name="adj1" fmla="val 4668"/>
            <a:gd name="adj2" fmla="val 272909"/>
            <a:gd name="adj3" fmla="val 13589340"/>
            <a:gd name="adj4" fmla="val 17536542"/>
            <a:gd name="adj5" fmla="val 4847"/>
          </a:avLst>
        </a:prstGeom>
        <a:solidFill>
          <a:schemeClr val="accent6">
            <a:lumMod val="60000"/>
            <a:lumOff val="40000"/>
          </a:schemeClr>
        </a:solidFill>
        <a:ln>
          <a:solidFill>
            <a:schemeClr val="bg1"/>
          </a:solidFill>
        </a:ln>
        <a:effectLst/>
      </dsp:spPr>
      <dsp:style>
        <a:lnRef idx="0">
          <a:scrgbClr r="0" g="0" b="0"/>
        </a:lnRef>
        <a:fillRef idx="1">
          <a:scrgbClr r="0" g="0" b="0"/>
        </a:fillRef>
        <a:effectRef idx="0">
          <a:scrgbClr r="0" g="0" b="0"/>
        </a:effectRef>
        <a:fontRef idx="minor"/>
      </dsp:style>
    </dsp:sp>
    <dsp:sp modelId="{B83FB0CE-D1D9-4391-A672-C014487688F0}">
      <dsp:nvSpPr>
        <dsp:cNvPr id="0" name=""/>
        <dsp:cNvSpPr/>
      </dsp:nvSpPr>
      <dsp:spPr>
        <a:xfrm>
          <a:off x="3956821" y="0"/>
          <a:ext cx="2986977" cy="1186956"/>
        </a:xfrm>
        <a:prstGeom prst="roundRect">
          <a:avLst/>
        </a:prstGeom>
        <a:solidFill>
          <a:schemeClr val="accent6">
            <a:lumMod val="60000"/>
            <a:lumOff val="40000"/>
          </a:schemeClr>
        </a:solidFill>
        <a:ln w="381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Calibri" panose="020F0502020204030204" pitchFamily="34" charset="0"/>
              <a:cs typeface="Calibri" panose="020F0502020204030204" pitchFamily="34" charset="0"/>
            </a:rPr>
            <a:t>		DEMANDEUR</a:t>
          </a:r>
        </a:p>
        <a:p>
          <a:pPr marL="0" lvl="0" indent="0" algn="ctr" defTabSz="711200">
            <a:lnSpc>
              <a:spcPct val="90000"/>
            </a:lnSpc>
            <a:spcBef>
              <a:spcPct val="0"/>
            </a:spcBef>
            <a:spcAft>
              <a:spcPct val="35000"/>
            </a:spcAft>
            <a:buNone/>
          </a:pPr>
          <a:endParaRPr lang="fr-FR" sz="1600" b="1" kern="1200" dirty="0">
            <a:latin typeface="Calibri" panose="020F0502020204030204" pitchFamily="34" charset="0"/>
            <a:cs typeface="Calibri" panose="020F0502020204030204" pitchFamily="34" charset="0"/>
          </a:endParaRPr>
        </a:p>
        <a:p>
          <a:pPr marL="0" lvl="0" indent="0" algn="ctr" defTabSz="711200">
            <a:lnSpc>
              <a:spcPct val="90000"/>
            </a:lnSpc>
            <a:spcBef>
              <a:spcPct val="0"/>
            </a:spcBef>
            <a:spcAft>
              <a:spcPct val="35000"/>
            </a:spcAft>
            <a:buNone/>
          </a:pPr>
          <a:endParaRPr lang="fr-FR" sz="1600" b="1" kern="1200" dirty="0">
            <a:latin typeface="Calibri" panose="020F0502020204030204" pitchFamily="34" charset="0"/>
            <a:cs typeface="Calibri" panose="020F0502020204030204" pitchFamily="34" charset="0"/>
          </a:endParaRPr>
        </a:p>
      </dsp:txBody>
      <dsp:txXfrm>
        <a:off x="4014763" y="57942"/>
        <a:ext cx="2871093" cy="1071072"/>
      </dsp:txXfrm>
    </dsp:sp>
    <dsp:sp modelId="{47E512CF-8A2A-4402-9FB5-7FBAFD01A26B}">
      <dsp:nvSpPr>
        <dsp:cNvPr id="0" name=""/>
        <dsp:cNvSpPr/>
      </dsp:nvSpPr>
      <dsp:spPr>
        <a:xfrm>
          <a:off x="7789054" y="2127206"/>
          <a:ext cx="3052450" cy="1277493"/>
        </a:xfrm>
        <a:prstGeom prst="roundRect">
          <a:avLst/>
        </a:prstGeom>
        <a:solidFill>
          <a:schemeClr val="accent1">
            <a:lumMod val="60000"/>
            <a:lumOff val="40000"/>
          </a:schemeClr>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accent1">
                  <a:lumMod val="75000"/>
                </a:schemeClr>
              </a:solidFill>
              <a:latin typeface="Calibri" panose="020F0502020204030204" pitchFamily="34" charset="0"/>
              <a:cs typeface="Calibri" panose="020F0502020204030204" pitchFamily="34" charset="0"/>
            </a:rPr>
            <a:t>M.D.P.H.</a:t>
          </a:r>
        </a:p>
        <a:p>
          <a:pPr marL="0" lvl="0" indent="0" algn="ctr" defTabSz="800100">
            <a:lnSpc>
              <a:spcPct val="90000"/>
            </a:lnSpc>
            <a:spcBef>
              <a:spcPct val="0"/>
            </a:spcBef>
            <a:spcAft>
              <a:spcPct val="35000"/>
            </a:spcAft>
            <a:buNone/>
          </a:pPr>
          <a:r>
            <a:rPr lang="fr-FR" sz="1800" b="1" kern="1200" dirty="0">
              <a:latin typeface="Calibri" panose="020F0502020204030204" pitchFamily="34" charset="0"/>
              <a:cs typeface="Calibri" panose="020F0502020204030204" pitchFamily="34" charset="0"/>
            </a:rPr>
            <a:t>TRAITEMENT DES DEMANDES</a:t>
          </a:r>
          <a:endParaRPr lang="fr-FR" sz="1800" kern="1200" dirty="0"/>
        </a:p>
      </dsp:txBody>
      <dsp:txXfrm>
        <a:off x="7851416" y="2189568"/>
        <a:ext cx="2927726" cy="1152769"/>
      </dsp:txXfrm>
    </dsp:sp>
    <dsp:sp modelId="{2A616376-DAD8-49CC-B322-24350EA16BBC}">
      <dsp:nvSpPr>
        <dsp:cNvPr id="0" name=""/>
        <dsp:cNvSpPr/>
      </dsp:nvSpPr>
      <dsp:spPr>
        <a:xfrm>
          <a:off x="3971891" y="4052197"/>
          <a:ext cx="2956861" cy="1743283"/>
        </a:xfrm>
        <a:prstGeom prst="roundRect">
          <a:avLst/>
        </a:prstGeom>
        <a:solidFill>
          <a:schemeClr val="accent2">
            <a:lumMod val="60000"/>
            <a:lumOff val="40000"/>
          </a:schemeClr>
        </a:solidFill>
        <a:ln w="381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2">
                  <a:lumMod val="75000"/>
                </a:schemeClr>
              </a:solidFill>
              <a:latin typeface="Calibri"/>
              <a:cs typeface="Calibri"/>
            </a:rPr>
            <a:t>D.S.O.L./ M.S.U.</a:t>
          </a:r>
        </a:p>
        <a:p>
          <a:pPr marL="0" lvl="0" indent="0" algn="ctr" defTabSz="889000">
            <a:lnSpc>
              <a:spcPct val="90000"/>
            </a:lnSpc>
            <a:spcBef>
              <a:spcPct val="0"/>
            </a:spcBef>
            <a:spcAft>
              <a:spcPct val="35000"/>
            </a:spcAft>
            <a:buNone/>
          </a:pPr>
          <a:r>
            <a:rPr lang="fr-FR" sz="1800" b="1" kern="1200" dirty="0">
              <a:latin typeface="Calibri"/>
              <a:cs typeface="Calibri"/>
            </a:rPr>
            <a:t>INSTRUCTION</a:t>
          </a:r>
          <a:r>
            <a:rPr lang="fr-FR" sz="1800" b="1" kern="1200" spc="-25" dirty="0">
              <a:latin typeface="Calibri"/>
              <a:cs typeface="Calibri"/>
            </a:rPr>
            <a:t> </a:t>
          </a:r>
          <a:r>
            <a:rPr lang="fr-FR" sz="1800" b="1" kern="1200" dirty="0">
              <a:latin typeface="Calibri"/>
              <a:cs typeface="Calibri"/>
            </a:rPr>
            <a:t>DES NOTIFICATIONS P.C.H.</a:t>
          </a:r>
        </a:p>
      </dsp:txBody>
      <dsp:txXfrm>
        <a:off x="4056991" y="4137297"/>
        <a:ext cx="2786661" cy="1573083"/>
      </dsp:txXfrm>
    </dsp:sp>
    <dsp:sp modelId="{DDA7CB5F-A6BE-45E7-9A35-C1349ED8A845}">
      <dsp:nvSpPr>
        <dsp:cNvPr id="0" name=""/>
        <dsp:cNvSpPr/>
      </dsp:nvSpPr>
      <dsp:spPr>
        <a:xfrm>
          <a:off x="103818" y="2119021"/>
          <a:ext cx="3091186" cy="1254536"/>
        </a:xfrm>
        <a:prstGeom prst="roundRect">
          <a:avLst/>
        </a:prstGeom>
        <a:solidFill>
          <a:schemeClr val="accent5">
            <a:lumMod val="40000"/>
            <a:lumOff val="60000"/>
          </a:schemeClr>
        </a:solidFill>
        <a:ln w="381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5">
                  <a:lumMod val="75000"/>
                </a:schemeClr>
              </a:solidFill>
              <a:latin typeface="Calibri" panose="020F0502020204030204" pitchFamily="34" charset="0"/>
              <a:cs typeface="Calibri" panose="020F0502020204030204" pitchFamily="34" charset="0"/>
            </a:rPr>
            <a:t>D.S.O.L./M.C.</a:t>
          </a:r>
        </a:p>
        <a:p>
          <a:pPr marL="0" lvl="0" indent="0" algn="ctr" defTabSz="889000">
            <a:lnSpc>
              <a:spcPct val="90000"/>
            </a:lnSpc>
            <a:spcBef>
              <a:spcPct val="0"/>
            </a:spcBef>
            <a:spcAft>
              <a:spcPct val="35000"/>
            </a:spcAft>
            <a:buNone/>
          </a:pPr>
          <a:r>
            <a:rPr lang="fr-FR" sz="1800" b="1" kern="1200" dirty="0">
              <a:latin typeface="Calibri" panose="020F0502020204030204" pitchFamily="34" charset="0"/>
              <a:cs typeface="Calibri" panose="020F0502020204030204" pitchFamily="34" charset="0"/>
            </a:rPr>
            <a:t>CONTRÔLE et VALIDATION</a:t>
          </a:r>
        </a:p>
      </dsp:txBody>
      <dsp:txXfrm>
        <a:off x="165059" y="2180262"/>
        <a:ext cx="2968704" cy="113205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941E9-B9C4-4021-99DF-49DB0638699A}" type="datetimeFigureOut">
              <a:rPr lang="fr-FR" smtClean="0"/>
              <a:t>20/11/2025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B3E56-EAE7-4B18-A996-A2E5B5D5DBDB}" type="slidenum">
              <a:rPr lang="fr-FR" smtClean="0"/>
              <a:t>‹N°›</a:t>
            </a:fld>
            <a:endParaRPr lang="fr-FR"/>
          </a:p>
        </p:txBody>
      </p:sp>
    </p:spTree>
    <p:extLst>
      <p:ext uri="{BB962C8B-B14F-4D97-AF65-F5344CB8AC3E}">
        <p14:creationId xmlns:p14="http://schemas.microsoft.com/office/powerpoint/2010/main" val="2776424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uverture avec fond bleu anthraci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596664" y="3129138"/>
            <a:ext cx="10800000" cy="1800000"/>
          </a:xfrm>
        </p:spPr>
        <p:txBody>
          <a:bodyPr anchor="t"/>
          <a:lstStyle>
            <a:lvl1pPr algn="l">
              <a:lnSpc>
                <a:spcPct val="115000"/>
              </a:lnSpc>
              <a:defRPr sz="3400">
                <a:solidFill>
                  <a:schemeClr val="tx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596664" y="5051807"/>
            <a:ext cx="10800000" cy="720000"/>
          </a:xfrm>
        </p:spPr>
        <p:txBody>
          <a:bodyPr anchor="t"/>
          <a:lstStyle>
            <a:lvl1pPr marL="0" indent="0" algn="l">
              <a:lnSpc>
                <a:spcPct val="115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cxnSp>
        <p:nvCxnSpPr>
          <p:cNvPr id="10" name="Connecteur droit 9">
            <a:extLst>
              <a:ext uri="{FF2B5EF4-FFF2-40B4-BE49-F238E27FC236}">
                <a16:creationId xmlns:a16="http://schemas.microsoft.com/office/drawing/2014/main" id="{20F605FF-A3F4-4B25-8AB3-DFD7CC06BF28}"/>
              </a:ext>
            </a:extLst>
          </p:cNvPr>
          <p:cNvCxnSpPr/>
          <p:nvPr userDrawn="1"/>
        </p:nvCxnSpPr>
        <p:spPr>
          <a:xfrm>
            <a:off x="684000" y="2043904"/>
            <a:ext cx="10821600" cy="0"/>
          </a:xfrm>
          <a:prstGeom prst="line">
            <a:avLst/>
          </a:prstGeom>
          <a:ln w="889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4B053746-5C00-2744-AF94-AEB9A694CD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84800" y="307181"/>
            <a:ext cx="1623206" cy="1409700"/>
          </a:xfrm>
          <a:prstGeom prst="rect">
            <a:avLst/>
          </a:prstGeom>
        </p:spPr>
      </p:pic>
    </p:spTree>
    <p:extLst>
      <p:ext uri="{BB962C8B-B14F-4D97-AF65-F5344CB8AC3E}">
        <p14:creationId xmlns:p14="http://schemas.microsoft.com/office/powerpoint/2010/main" val="1118252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 tex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p:nvPr>
        </p:nvSpPr>
        <p:spPr>
          <a:xfrm>
            <a:off x="590324" y="948136"/>
            <a:ext cx="10800000" cy="373459"/>
          </a:xfrm>
        </p:spPr>
        <p:txBody>
          <a:bodyPr anchor="b"/>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p>
            <a:fld id="{B71285FF-1596-4BE1-B9E5-0FDBB9FF827F}" type="datetime1">
              <a:rPr lang="fr-FR" smtClean="0"/>
              <a:t>20/11/2025</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p>
            <a:r>
              <a:rPr lang="fr-FR"/>
              <a:t>Webinaire PCH novembre 2025</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6765131" y="1814400"/>
            <a:ext cx="4625193" cy="3960000"/>
          </a:xfrm>
        </p:spPr>
        <p:txBody>
          <a:bodyPr/>
          <a:lstStyle>
            <a:lvl1pPr>
              <a:defRPr sz="1400"/>
            </a:lvl1pPr>
            <a:lvl2pPr>
              <a:buClr>
                <a:schemeClr val="tx1"/>
              </a:buClr>
              <a:defRPr sz="1400"/>
            </a:lvl2pPr>
            <a:lvl3pPr>
              <a:spcBef>
                <a:spcPts val="300"/>
              </a:spcBef>
              <a:defRPr sz="1400"/>
            </a:lvl3pPr>
            <a:lvl4pPr>
              <a:spcBef>
                <a:spcPts val="300"/>
              </a:spcBef>
              <a:defRPr sz="1400"/>
            </a:lvl4pPr>
            <a:lvl5pPr>
              <a:spcBef>
                <a:spcPts val="300"/>
              </a:spcBef>
              <a:defRPr sz="14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9">
            <a:extLst>
              <a:ext uri="{FF2B5EF4-FFF2-40B4-BE49-F238E27FC236}">
                <a16:creationId xmlns:a16="http://schemas.microsoft.com/office/drawing/2014/main" id="{6F48ADC4-A9D9-4DF3-8EBA-2466D4BD9B4D}"/>
              </a:ext>
            </a:extLst>
          </p:cNvPr>
          <p:cNvSpPr>
            <a:spLocks noGrp="1"/>
          </p:cNvSpPr>
          <p:nvPr>
            <p:ph type="title"/>
          </p:nvPr>
        </p:nvSpPr>
        <p:spPr>
          <a:xfrm>
            <a:off x="590324" y="540541"/>
            <a:ext cx="10800000" cy="468000"/>
          </a:xfrm>
        </p:spPr>
        <p:txBody>
          <a:bodyPr/>
          <a:lstStyle>
            <a:lvl1pPr>
              <a:defRPr>
                <a:solidFill>
                  <a:schemeClr val="tx1"/>
                </a:solidFill>
              </a:defRPr>
            </a:lvl1pPr>
          </a:lstStyle>
          <a:p>
            <a:r>
              <a:rPr lang="fr-FR" dirty="0"/>
              <a:t>Modifiez le style du titre</a:t>
            </a:r>
          </a:p>
        </p:txBody>
      </p:sp>
      <p:sp>
        <p:nvSpPr>
          <p:cNvPr id="12" name="Espace réservé pour une image  2">
            <a:extLst>
              <a:ext uri="{FF2B5EF4-FFF2-40B4-BE49-F238E27FC236}">
                <a16:creationId xmlns:a16="http://schemas.microsoft.com/office/drawing/2014/main" id="{9244C946-C589-4599-A34B-208F47A016BA}"/>
              </a:ext>
            </a:extLst>
          </p:cNvPr>
          <p:cNvSpPr>
            <a:spLocks noGrp="1"/>
          </p:cNvSpPr>
          <p:nvPr>
            <p:ph type="pic" idx="14"/>
          </p:nvPr>
        </p:nvSpPr>
        <p:spPr>
          <a:xfrm>
            <a:off x="684000" y="1938338"/>
            <a:ext cx="5952544" cy="4226400"/>
          </a:xfrm>
          <a:solidFill>
            <a:schemeClr val="accent1">
              <a:lumMod val="20000"/>
              <a:lumOff val="80000"/>
            </a:schemeClr>
          </a:solidFill>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Tree>
    <p:extLst>
      <p:ext uri="{BB962C8B-B14F-4D97-AF65-F5344CB8AC3E}">
        <p14:creationId xmlns:p14="http://schemas.microsoft.com/office/powerpoint/2010/main" val="707782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 photo ">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p:nvPr>
        </p:nvSpPr>
        <p:spPr>
          <a:xfrm>
            <a:off x="591424" y="948136"/>
            <a:ext cx="10800000" cy="373459"/>
          </a:xfrm>
        </p:spPr>
        <p:txBody>
          <a:bodyPr anchor="b"/>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p>
            <a:fld id="{E1CAED8E-0FDF-49F8-AA11-71CD143A6324}" type="datetime1">
              <a:rPr lang="fr-FR" smtClean="0"/>
              <a:t>20/11/2025</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p>
            <a:r>
              <a:rPr lang="fr-FR"/>
              <a:t>Webinaire PCH novembre 2025</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590324" y="1814400"/>
            <a:ext cx="4625193" cy="3960000"/>
          </a:xfrm>
        </p:spPr>
        <p:txBody>
          <a:bodyPr/>
          <a:lstStyle>
            <a:lvl1pPr>
              <a:defRPr sz="1400"/>
            </a:lvl1pPr>
            <a:lvl2pPr>
              <a:buClr>
                <a:schemeClr val="tx1"/>
              </a:buClr>
              <a:defRPr sz="1400"/>
            </a:lvl2pPr>
            <a:lvl3pPr>
              <a:spcBef>
                <a:spcPts val="300"/>
              </a:spcBef>
              <a:defRPr sz="1400"/>
            </a:lvl3pPr>
            <a:lvl4pPr>
              <a:spcBef>
                <a:spcPts val="300"/>
              </a:spcBef>
              <a:defRPr sz="1400"/>
            </a:lvl4pPr>
            <a:lvl5pPr>
              <a:spcBef>
                <a:spcPts val="300"/>
              </a:spcBef>
              <a:defRPr sz="14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9">
            <a:extLst>
              <a:ext uri="{FF2B5EF4-FFF2-40B4-BE49-F238E27FC236}">
                <a16:creationId xmlns:a16="http://schemas.microsoft.com/office/drawing/2014/main" id="{6F48ADC4-A9D9-4DF3-8EBA-2466D4BD9B4D}"/>
              </a:ext>
            </a:extLst>
          </p:cNvPr>
          <p:cNvSpPr>
            <a:spLocks noGrp="1"/>
          </p:cNvSpPr>
          <p:nvPr>
            <p:ph type="title"/>
          </p:nvPr>
        </p:nvSpPr>
        <p:spPr>
          <a:xfrm>
            <a:off x="590324" y="540541"/>
            <a:ext cx="10800000" cy="468000"/>
          </a:xfrm>
        </p:spPr>
        <p:txBody>
          <a:bodyPr/>
          <a:lstStyle>
            <a:lvl1pPr>
              <a:defRPr>
                <a:solidFill>
                  <a:schemeClr val="tx1"/>
                </a:solidFill>
              </a:defRPr>
            </a:lvl1pPr>
          </a:lstStyle>
          <a:p>
            <a:r>
              <a:rPr lang="fr-FR" dirty="0"/>
              <a:t>Modifiez le style du titre</a:t>
            </a:r>
          </a:p>
        </p:txBody>
      </p:sp>
      <p:sp>
        <p:nvSpPr>
          <p:cNvPr id="12" name="Espace réservé pour une image  2">
            <a:extLst>
              <a:ext uri="{FF2B5EF4-FFF2-40B4-BE49-F238E27FC236}">
                <a16:creationId xmlns:a16="http://schemas.microsoft.com/office/drawing/2014/main" id="{9244C946-C589-4599-A34B-208F47A016BA}"/>
              </a:ext>
            </a:extLst>
          </p:cNvPr>
          <p:cNvSpPr>
            <a:spLocks noGrp="1"/>
          </p:cNvSpPr>
          <p:nvPr>
            <p:ph type="pic" idx="14"/>
          </p:nvPr>
        </p:nvSpPr>
        <p:spPr>
          <a:xfrm>
            <a:off x="5750719" y="1911943"/>
            <a:ext cx="5760000" cy="4252795"/>
          </a:xfrm>
          <a:solidFill>
            <a:schemeClr val="accent1">
              <a:lumMod val="20000"/>
              <a:lumOff val="80000"/>
            </a:schemeClr>
          </a:solidFill>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Tree>
    <p:extLst>
      <p:ext uri="{BB962C8B-B14F-4D97-AF65-F5344CB8AC3E}">
        <p14:creationId xmlns:p14="http://schemas.microsoft.com/office/powerpoint/2010/main" val="666520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 graphiqu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p:nvPr>
        </p:nvSpPr>
        <p:spPr>
          <a:xfrm>
            <a:off x="591424" y="948136"/>
            <a:ext cx="10800000" cy="373459"/>
          </a:xfrm>
        </p:spPr>
        <p:txBody>
          <a:bodyPr anchor="b"/>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p>
            <a:fld id="{5DCC9175-BEE4-4492-86D5-73A004C856A2}" type="datetime1">
              <a:rPr lang="fr-FR" smtClean="0"/>
              <a:t>20/11/2025</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p>
            <a:r>
              <a:rPr lang="fr-FR"/>
              <a:t>Webinaire PCH novembre 2025</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590324" y="1814400"/>
            <a:ext cx="6840000" cy="3960000"/>
          </a:xfrm>
        </p:spPr>
        <p:txBody>
          <a:bodyPr/>
          <a:lstStyle>
            <a:lvl1pPr>
              <a:defRPr sz="1400"/>
            </a:lvl1pPr>
            <a:lvl2pPr>
              <a:buClr>
                <a:schemeClr val="tx1"/>
              </a:buClr>
              <a:defRPr sz="1400"/>
            </a:lvl2pPr>
            <a:lvl3pPr>
              <a:spcBef>
                <a:spcPts val="300"/>
              </a:spcBef>
              <a:defRPr sz="1400"/>
            </a:lvl3pPr>
            <a:lvl4pPr>
              <a:spcBef>
                <a:spcPts val="300"/>
              </a:spcBef>
              <a:defRPr sz="1400"/>
            </a:lvl4pPr>
            <a:lvl5pPr>
              <a:spcBef>
                <a:spcPts val="300"/>
              </a:spcBef>
              <a:defRPr sz="14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9">
            <a:extLst>
              <a:ext uri="{FF2B5EF4-FFF2-40B4-BE49-F238E27FC236}">
                <a16:creationId xmlns:a16="http://schemas.microsoft.com/office/drawing/2014/main" id="{6F48ADC4-A9D9-4DF3-8EBA-2466D4BD9B4D}"/>
              </a:ext>
            </a:extLst>
          </p:cNvPr>
          <p:cNvSpPr>
            <a:spLocks noGrp="1"/>
          </p:cNvSpPr>
          <p:nvPr>
            <p:ph type="title"/>
          </p:nvPr>
        </p:nvSpPr>
        <p:spPr>
          <a:xfrm>
            <a:off x="590324" y="540541"/>
            <a:ext cx="10800000" cy="468000"/>
          </a:xfrm>
        </p:spPr>
        <p:txBody>
          <a:bodyPr/>
          <a:lstStyle>
            <a:lvl1pPr>
              <a:defRPr>
                <a:solidFill>
                  <a:schemeClr val="tx1"/>
                </a:solidFill>
              </a:defRPr>
            </a:lvl1pPr>
          </a:lstStyle>
          <a:p>
            <a:r>
              <a:rPr lang="fr-FR" dirty="0"/>
              <a:t>Modifiez le style du titre</a:t>
            </a:r>
          </a:p>
        </p:txBody>
      </p:sp>
      <p:sp>
        <p:nvSpPr>
          <p:cNvPr id="4" name="Espace réservé du graphique 3">
            <a:extLst>
              <a:ext uri="{FF2B5EF4-FFF2-40B4-BE49-F238E27FC236}">
                <a16:creationId xmlns:a16="http://schemas.microsoft.com/office/drawing/2014/main" id="{624FC36B-7B77-472F-B353-E017AF192473}"/>
              </a:ext>
            </a:extLst>
          </p:cNvPr>
          <p:cNvSpPr>
            <a:spLocks noGrp="1"/>
          </p:cNvSpPr>
          <p:nvPr>
            <p:ph type="chart" sz="quarter" idx="14"/>
          </p:nvPr>
        </p:nvSpPr>
        <p:spPr>
          <a:xfrm>
            <a:off x="7719373" y="1814400"/>
            <a:ext cx="3780000" cy="3959225"/>
          </a:xfrm>
          <a:solidFill>
            <a:schemeClr val="accent1">
              <a:lumMod val="20000"/>
              <a:lumOff val="80000"/>
            </a:schemeClr>
          </a:solidFill>
        </p:spPr>
        <p:txBody>
          <a:bodyPr/>
          <a:lstStyle/>
          <a:p>
            <a:endParaRPr lang="fr-FR" dirty="0"/>
          </a:p>
        </p:txBody>
      </p:sp>
    </p:spTree>
    <p:extLst>
      <p:ext uri="{BB962C8B-B14F-4D97-AF65-F5344CB8AC3E}">
        <p14:creationId xmlns:p14="http://schemas.microsoft.com/office/powerpoint/2010/main" val="3201283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que + tex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p:nvPr>
        </p:nvSpPr>
        <p:spPr>
          <a:xfrm>
            <a:off x="591424" y="948136"/>
            <a:ext cx="10800000" cy="373459"/>
          </a:xfrm>
        </p:spPr>
        <p:txBody>
          <a:bodyPr anchor="b"/>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p>
            <a:fld id="{79877D12-1763-4D86-B5AC-ECD9E3DBF0D1}" type="datetime1">
              <a:rPr lang="fr-FR" smtClean="0"/>
              <a:t>20/11/2025</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p>
            <a:r>
              <a:rPr lang="fr-FR"/>
              <a:t>Webinaire PCH novembre 2025</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5871777" y="1814400"/>
            <a:ext cx="5627596" cy="3960000"/>
          </a:xfrm>
        </p:spPr>
        <p:txBody>
          <a:bodyPr/>
          <a:lstStyle>
            <a:lvl1pPr>
              <a:defRPr sz="1400"/>
            </a:lvl1pPr>
            <a:lvl2pPr>
              <a:buClr>
                <a:schemeClr val="tx2"/>
              </a:buClr>
              <a:defRPr sz="1400"/>
            </a:lvl2pPr>
            <a:lvl3pPr>
              <a:spcBef>
                <a:spcPts val="300"/>
              </a:spcBef>
              <a:defRPr sz="1400"/>
            </a:lvl3pPr>
            <a:lvl4pPr>
              <a:spcBef>
                <a:spcPts val="300"/>
              </a:spcBef>
              <a:defRPr sz="1400"/>
            </a:lvl4pPr>
            <a:lvl5pPr>
              <a:spcBef>
                <a:spcPts val="300"/>
              </a:spcBef>
              <a:defRPr sz="14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9">
            <a:extLst>
              <a:ext uri="{FF2B5EF4-FFF2-40B4-BE49-F238E27FC236}">
                <a16:creationId xmlns:a16="http://schemas.microsoft.com/office/drawing/2014/main" id="{6F48ADC4-A9D9-4DF3-8EBA-2466D4BD9B4D}"/>
              </a:ext>
            </a:extLst>
          </p:cNvPr>
          <p:cNvSpPr>
            <a:spLocks noGrp="1"/>
          </p:cNvSpPr>
          <p:nvPr>
            <p:ph type="title"/>
          </p:nvPr>
        </p:nvSpPr>
        <p:spPr>
          <a:xfrm>
            <a:off x="590324" y="540541"/>
            <a:ext cx="10800000" cy="468000"/>
          </a:xfrm>
        </p:spPr>
        <p:txBody>
          <a:bodyPr/>
          <a:lstStyle>
            <a:lvl1pPr>
              <a:defRPr>
                <a:solidFill>
                  <a:schemeClr val="tx1"/>
                </a:solidFill>
              </a:defRPr>
            </a:lvl1pPr>
          </a:lstStyle>
          <a:p>
            <a:r>
              <a:rPr lang="fr-FR" dirty="0"/>
              <a:t>Modifiez le style du titre</a:t>
            </a:r>
          </a:p>
        </p:txBody>
      </p:sp>
      <p:sp>
        <p:nvSpPr>
          <p:cNvPr id="4" name="Espace réservé du graphique 3">
            <a:extLst>
              <a:ext uri="{FF2B5EF4-FFF2-40B4-BE49-F238E27FC236}">
                <a16:creationId xmlns:a16="http://schemas.microsoft.com/office/drawing/2014/main" id="{624FC36B-7B77-472F-B353-E017AF192473}"/>
              </a:ext>
            </a:extLst>
          </p:cNvPr>
          <p:cNvSpPr>
            <a:spLocks noGrp="1"/>
          </p:cNvSpPr>
          <p:nvPr>
            <p:ph type="chart" sz="quarter" idx="14"/>
          </p:nvPr>
        </p:nvSpPr>
        <p:spPr>
          <a:xfrm>
            <a:off x="590324" y="1814400"/>
            <a:ext cx="4004536" cy="3959225"/>
          </a:xfrm>
          <a:solidFill>
            <a:schemeClr val="accent1">
              <a:lumMod val="20000"/>
              <a:lumOff val="80000"/>
            </a:schemeClr>
          </a:solidFill>
        </p:spPr>
        <p:txBody>
          <a:bodyPr/>
          <a:lstStyle/>
          <a:p>
            <a:endParaRPr lang="fr-FR" dirty="0"/>
          </a:p>
        </p:txBody>
      </p:sp>
    </p:spTree>
    <p:extLst>
      <p:ext uri="{BB962C8B-B14F-4D97-AF65-F5344CB8AC3E}">
        <p14:creationId xmlns:p14="http://schemas.microsoft.com/office/powerpoint/2010/main" val="586903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 légend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p:nvPr>
        </p:nvSpPr>
        <p:spPr>
          <a:xfrm>
            <a:off x="590324" y="948136"/>
            <a:ext cx="10800000" cy="373459"/>
          </a:xfrm>
        </p:spPr>
        <p:txBody>
          <a:bodyPr anchor="b"/>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p>
            <a:fld id="{D8D34AAD-3F74-4097-B06F-FD4BE4BC4BDC}" type="datetime1">
              <a:rPr lang="fr-FR" smtClean="0"/>
              <a:t>20/11/2025</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p>
            <a:r>
              <a:rPr lang="fr-FR"/>
              <a:t>Webinaire PCH novembre 2025</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8573927" y="1938338"/>
            <a:ext cx="2916000" cy="4090649"/>
          </a:xfrm>
        </p:spPr>
        <p:txBody>
          <a:bodyPr anchor="b"/>
          <a:lstStyle>
            <a:lvl1pPr>
              <a:lnSpc>
                <a:spcPct val="135000"/>
              </a:lnSpc>
              <a:defRPr sz="1200" i="1"/>
            </a:lvl1pPr>
            <a:lvl2pPr>
              <a:lnSpc>
                <a:spcPct val="135000"/>
              </a:lnSpc>
              <a:buClr>
                <a:schemeClr val="tx1"/>
              </a:buClr>
              <a:defRPr sz="1200"/>
            </a:lvl2pPr>
            <a:lvl3pPr>
              <a:lnSpc>
                <a:spcPct val="135000"/>
              </a:lnSpc>
              <a:spcBef>
                <a:spcPts val="300"/>
              </a:spcBef>
              <a:defRPr sz="1200"/>
            </a:lvl3pPr>
            <a:lvl4pPr>
              <a:lnSpc>
                <a:spcPct val="135000"/>
              </a:lnSpc>
              <a:spcBef>
                <a:spcPts val="300"/>
              </a:spcBef>
              <a:defRPr sz="1200"/>
            </a:lvl4pPr>
            <a:lvl5pPr>
              <a:lnSpc>
                <a:spcPct val="135000"/>
              </a:lnSpc>
              <a:spcBef>
                <a:spcPts val="300"/>
              </a:spcBef>
              <a:defRPr sz="12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9">
            <a:extLst>
              <a:ext uri="{FF2B5EF4-FFF2-40B4-BE49-F238E27FC236}">
                <a16:creationId xmlns:a16="http://schemas.microsoft.com/office/drawing/2014/main" id="{6F48ADC4-A9D9-4DF3-8EBA-2466D4BD9B4D}"/>
              </a:ext>
            </a:extLst>
          </p:cNvPr>
          <p:cNvSpPr>
            <a:spLocks noGrp="1"/>
          </p:cNvSpPr>
          <p:nvPr>
            <p:ph type="title"/>
          </p:nvPr>
        </p:nvSpPr>
        <p:spPr>
          <a:xfrm>
            <a:off x="590324" y="540541"/>
            <a:ext cx="10800000" cy="468000"/>
          </a:xfrm>
        </p:spPr>
        <p:txBody>
          <a:bodyPr/>
          <a:lstStyle>
            <a:lvl1pPr>
              <a:defRPr>
                <a:solidFill>
                  <a:schemeClr val="tx1"/>
                </a:solidFill>
              </a:defRPr>
            </a:lvl1pPr>
          </a:lstStyle>
          <a:p>
            <a:r>
              <a:rPr lang="fr-FR" dirty="0"/>
              <a:t>Modifiez le style du titre</a:t>
            </a:r>
          </a:p>
        </p:txBody>
      </p:sp>
      <p:sp>
        <p:nvSpPr>
          <p:cNvPr id="12" name="Espace réservé pour une image  2">
            <a:extLst>
              <a:ext uri="{FF2B5EF4-FFF2-40B4-BE49-F238E27FC236}">
                <a16:creationId xmlns:a16="http://schemas.microsoft.com/office/drawing/2014/main" id="{9244C946-C589-4599-A34B-208F47A016BA}"/>
              </a:ext>
            </a:extLst>
          </p:cNvPr>
          <p:cNvSpPr>
            <a:spLocks noGrp="1"/>
          </p:cNvSpPr>
          <p:nvPr>
            <p:ph type="pic" idx="14"/>
          </p:nvPr>
        </p:nvSpPr>
        <p:spPr>
          <a:xfrm>
            <a:off x="684000" y="1938338"/>
            <a:ext cx="7758000" cy="4226400"/>
          </a:xfrm>
          <a:solidFill>
            <a:schemeClr val="accent1">
              <a:lumMod val="20000"/>
              <a:lumOff val="80000"/>
            </a:schemeClr>
          </a:solidFill>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Tree>
    <p:extLst>
      <p:ext uri="{BB962C8B-B14F-4D97-AF65-F5344CB8AC3E}">
        <p14:creationId xmlns:p14="http://schemas.microsoft.com/office/powerpoint/2010/main" val="2144144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Fi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593180" y="3233455"/>
            <a:ext cx="10912419" cy="1800000"/>
          </a:xfrm>
        </p:spPr>
        <p:txBody>
          <a:bodyPr anchor="ctr"/>
          <a:lstStyle>
            <a:lvl1pPr>
              <a:defRPr sz="3500"/>
            </a:lvl1pPr>
          </a:lstStyle>
          <a:p>
            <a:r>
              <a:rPr lang="fr-FR"/>
              <a:t>Modifiez le style du titre</a:t>
            </a:r>
            <a:endParaRPr lang="fr-FR" dirty="0"/>
          </a:p>
        </p:txBody>
      </p:sp>
      <p:cxnSp>
        <p:nvCxnSpPr>
          <p:cNvPr id="8" name="Connecteur droit 7">
            <a:extLst>
              <a:ext uri="{FF2B5EF4-FFF2-40B4-BE49-F238E27FC236}">
                <a16:creationId xmlns:a16="http://schemas.microsoft.com/office/drawing/2014/main" id="{3F388440-4500-4C20-AC17-72F465DBE225}"/>
              </a:ext>
            </a:extLst>
          </p:cNvPr>
          <p:cNvCxnSpPr/>
          <p:nvPr userDrawn="1"/>
        </p:nvCxnSpPr>
        <p:spPr>
          <a:xfrm>
            <a:off x="684000" y="2043904"/>
            <a:ext cx="10821600" cy="0"/>
          </a:xfrm>
          <a:prstGeom prst="line">
            <a:avLst/>
          </a:prstGeom>
          <a:ln w="889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169A56B3-8EAD-4F3A-86F8-7C6D0F3CF6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84800" y="307181"/>
            <a:ext cx="1623206" cy="1409700"/>
          </a:xfrm>
          <a:prstGeom prst="rect">
            <a:avLst/>
          </a:prstGeom>
        </p:spPr>
      </p:pic>
    </p:spTree>
    <p:extLst>
      <p:ext uri="{BB962C8B-B14F-4D97-AF65-F5344CB8AC3E}">
        <p14:creationId xmlns:p14="http://schemas.microsoft.com/office/powerpoint/2010/main" val="44303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uverture avec photo">
    <p:bg>
      <p:bgPr>
        <a:solidFill>
          <a:schemeClr val="bg1"/>
        </a:solidFill>
        <a:effectLst/>
      </p:bgPr>
    </p:bg>
    <p:spTree>
      <p:nvGrpSpPr>
        <p:cNvPr id="1" name=""/>
        <p:cNvGrpSpPr/>
        <p:nvPr/>
      </p:nvGrpSpPr>
      <p:grpSpPr>
        <a:xfrm>
          <a:off x="0" y="0"/>
          <a:ext cx="0" cy="0"/>
          <a:chOff x="0" y="0"/>
          <a:chExt cx="0" cy="0"/>
        </a:xfrm>
      </p:grpSpPr>
      <p:sp>
        <p:nvSpPr>
          <p:cNvPr id="21" name="Espace réservé pour une image  2">
            <a:extLst>
              <a:ext uri="{FF2B5EF4-FFF2-40B4-BE49-F238E27FC236}">
                <a16:creationId xmlns:a16="http://schemas.microsoft.com/office/drawing/2014/main" id="{A7CA01CA-E7C9-4000-B256-470DC3596DD7}"/>
              </a:ext>
            </a:extLst>
          </p:cNvPr>
          <p:cNvSpPr>
            <a:spLocks noGrp="1"/>
          </p:cNvSpPr>
          <p:nvPr>
            <p:ph type="pic" idx="13"/>
          </p:nvPr>
        </p:nvSpPr>
        <p:spPr>
          <a:xfrm>
            <a:off x="0" y="-1"/>
            <a:ext cx="12193200" cy="6858000"/>
          </a:xfrm>
          <a:solidFill>
            <a:schemeClr val="bg1">
              <a:lumMod val="95000"/>
            </a:schemeClr>
          </a:solidFill>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596664" y="3129138"/>
            <a:ext cx="10800000" cy="1800000"/>
          </a:xfrm>
        </p:spPr>
        <p:txBody>
          <a:bodyPr anchor="t"/>
          <a:lstStyle>
            <a:lvl1pPr algn="l">
              <a:lnSpc>
                <a:spcPct val="115000"/>
              </a:lnSpc>
              <a:defRPr sz="3400">
                <a:solidFill>
                  <a:schemeClr val="bg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596664" y="5051807"/>
            <a:ext cx="10800000" cy="720000"/>
          </a:xfrm>
        </p:spPr>
        <p:txBody>
          <a:bodyPr anchor="t"/>
          <a:lstStyle>
            <a:lvl1pPr marL="0" indent="0" algn="l">
              <a:lnSpc>
                <a:spcPct val="115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Tree>
    <p:extLst>
      <p:ext uri="{BB962C8B-B14F-4D97-AF65-F5344CB8AC3E}">
        <p14:creationId xmlns:p14="http://schemas.microsoft.com/office/powerpoint/2010/main" val="36475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verture avec fond blanc">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FBB1DE-C598-4A6D-8805-D938CF78ADD4}"/>
              </a:ext>
            </a:extLst>
          </p:cNvPr>
          <p:cNvSpPr/>
          <p:nvPr userDrawn="1"/>
        </p:nvSpPr>
        <p:spPr>
          <a:xfrm>
            <a:off x="684000" y="2049780"/>
            <a:ext cx="10821600" cy="412200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1034814" y="3129138"/>
            <a:ext cx="10080000" cy="1800000"/>
          </a:xfrm>
        </p:spPr>
        <p:txBody>
          <a:bodyPr anchor="t"/>
          <a:lstStyle>
            <a:lvl1pPr algn="l">
              <a:lnSpc>
                <a:spcPct val="115000"/>
              </a:lnSpc>
              <a:defRPr sz="3400">
                <a:solidFill>
                  <a:schemeClr val="bg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1034814" y="5051807"/>
            <a:ext cx="10080000" cy="720000"/>
          </a:xfrm>
        </p:spPr>
        <p:txBody>
          <a:bodyPr anchor="t"/>
          <a:lstStyle>
            <a:lvl1pPr marL="0" indent="0" algn="l">
              <a:lnSpc>
                <a:spcPct val="115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4" name="Espace réservé de la date 3">
            <a:extLst>
              <a:ext uri="{FF2B5EF4-FFF2-40B4-BE49-F238E27FC236}">
                <a16:creationId xmlns:a16="http://schemas.microsoft.com/office/drawing/2014/main" id="{E58594CA-3C40-4991-8A60-FEF72D3060D2}"/>
              </a:ext>
            </a:extLst>
          </p:cNvPr>
          <p:cNvSpPr>
            <a:spLocks noGrp="1"/>
          </p:cNvSpPr>
          <p:nvPr>
            <p:ph type="dt" sz="half" idx="10"/>
          </p:nvPr>
        </p:nvSpPr>
        <p:spPr/>
        <p:txBody>
          <a:bodyPr/>
          <a:lstStyle/>
          <a:p>
            <a:fld id="{B2B4B773-6027-4706-9E77-8B61E8493E73}" type="datetime1">
              <a:rPr lang="fr-FR" smtClean="0"/>
              <a:t>20/11/2025</a:t>
            </a:fld>
            <a:endParaRPr lang="fr-FR"/>
          </a:p>
        </p:txBody>
      </p:sp>
      <p:sp>
        <p:nvSpPr>
          <p:cNvPr id="5" name="Espace réservé du pied de page 4">
            <a:extLst>
              <a:ext uri="{FF2B5EF4-FFF2-40B4-BE49-F238E27FC236}">
                <a16:creationId xmlns:a16="http://schemas.microsoft.com/office/drawing/2014/main" id="{31E3FFBA-D9C5-497E-9F7F-E80F568DF82D}"/>
              </a:ext>
            </a:extLst>
          </p:cNvPr>
          <p:cNvSpPr>
            <a:spLocks noGrp="1"/>
          </p:cNvSpPr>
          <p:nvPr>
            <p:ph type="ftr" sz="quarter" idx="11"/>
          </p:nvPr>
        </p:nvSpPr>
        <p:spPr/>
        <p:txBody>
          <a:bodyPr/>
          <a:lstStyle/>
          <a:p>
            <a:r>
              <a:rPr lang="fr-FR"/>
              <a:t>Webinaire PCH novembre 2025</a:t>
            </a:r>
          </a:p>
        </p:txBody>
      </p:sp>
      <p:sp>
        <p:nvSpPr>
          <p:cNvPr id="6" name="Espace réservé du numéro de diapositive 5">
            <a:extLst>
              <a:ext uri="{FF2B5EF4-FFF2-40B4-BE49-F238E27FC236}">
                <a16:creationId xmlns:a16="http://schemas.microsoft.com/office/drawing/2014/main" id="{D0A242E9-AF65-4058-A143-829FD8A07777}"/>
              </a:ext>
            </a:extLst>
          </p:cNvPr>
          <p:cNvSpPr>
            <a:spLocks noGrp="1"/>
          </p:cNvSpPr>
          <p:nvPr>
            <p:ph type="sldNum" sz="quarter" idx="12"/>
          </p:nvPr>
        </p:nvSpPr>
        <p:spPr/>
        <p:txBody>
          <a:bodyPr/>
          <a:lstStyle/>
          <a:p>
            <a:fld id="{975A587B-5814-4D9B-9598-FE9CB954CB01}" type="slidenum">
              <a:rPr lang="fr-FR" smtClean="0"/>
              <a:t>‹N°›</a:t>
            </a:fld>
            <a:endParaRPr lang="fr-FR"/>
          </a:p>
        </p:txBody>
      </p:sp>
      <p:pic>
        <p:nvPicPr>
          <p:cNvPr id="18" name="Image 17">
            <a:extLst>
              <a:ext uri="{FF2B5EF4-FFF2-40B4-BE49-F238E27FC236}">
                <a16:creationId xmlns:a16="http://schemas.microsoft.com/office/drawing/2014/main" id="{3B06373D-E409-4968-8D09-4F76DAA501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84800" y="307181"/>
            <a:ext cx="1623206" cy="1409700"/>
          </a:xfrm>
          <a:prstGeom prst="rect">
            <a:avLst/>
          </a:prstGeom>
        </p:spPr>
      </p:pic>
    </p:spTree>
    <p:extLst>
      <p:ext uri="{BB962C8B-B14F-4D97-AF65-F5344CB8AC3E}">
        <p14:creationId xmlns:p14="http://schemas.microsoft.com/office/powerpoint/2010/main" val="197690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uverture avec fond blanc + photo">
    <p:bg>
      <p:bgPr>
        <a:solidFill>
          <a:schemeClr val="bg1"/>
        </a:solidFill>
        <a:effectLst/>
      </p:bgPr>
    </p:bg>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76C2C82B-E95D-4A35-8039-E73BF518D7C9}"/>
              </a:ext>
            </a:extLst>
          </p:cNvPr>
          <p:cNvSpPr>
            <a:spLocks noGrp="1"/>
          </p:cNvSpPr>
          <p:nvPr>
            <p:ph type="pic" idx="13"/>
          </p:nvPr>
        </p:nvSpPr>
        <p:spPr>
          <a:xfrm>
            <a:off x="684000" y="2049780"/>
            <a:ext cx="10821600" cy="4122000"/>
          </a:xfrm>
          <a:solidFill>
            <a:schemeClr val="bg1">
              <a:lumMod val="95000"/>
            </a:schemeClr>
          </a:solidFill>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1034814" y="3129138"/>
            <a:ext cx="10080000" cy="1800000"/>
          </a:xfrm>
        </p:spPr>
        <p:txBody>
          <a:bodyPr anchor="t"/>
          <a:lstStyle>
            <a:lvl1pPr algn="l">
              <a:lnSpc>
                <a:spcPct val="115000"/>
              </a:lnSpc>
              <a:defRPr sz="3400">
                <a:solidFill>
                  <a:schemeClr val="bg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1034814" y="5051807"/>
            <a:ext cx="10080000" cy="720000"/>
          </a:xfrm>
        </p:spPr>
        <p:txBody>
          <a:bodyPr anchor="t"/>
          <a:lstStyle>
            <a:lvl1pPr marL="0" indent="0" algn="l">
              <a:lnSpc>
                <a:spcPct val="115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4" name="Espace réservé de la date 3">
            <a:extLst>
              <a:ext uri="{FF2B5EF4-FFF2-40B4-BE49-F238E27FC236}">
                <a16:creationId xmlns:a16="http://schemas.microsoft.com/office/drawing/2014/main" id="{E58594CA-3C40-4991-8A60-FEF72D3060D2}"/>
              </a:ext>
            </a:extLst>
          </p:cNvPr>
          <p:cNvSpPr>
            <a:spLocks noGrp="1"/>
          </p:cNvSpPr>
          <p:nvPr>
            <p:ph type="dt" sz="half" idx="10"/>
          </p:nvPr>
        </p:nvSpPr>
        <p:spPr/>
        <p:txBody>
          <a:bodyPr/>
          <a:lstStyle/>
          <a:p>
            <a:fld id="{D6B8DF4A-9053-4775-A4C7-437E2C98E108}" type="datetime1">
              <a:rPr lang="fr-FR" smtClean="0"/>
              <a:t>20/11/2025</a:t>
            </a:fld>
            <a:endParaRPr lang="fr-FR"/>
          </a:p>
        </p:txBody>
      </p:sp>
      <p:sp>
        <p:nvSpPr>
          <p:cNvPr id="5" name="Espace réservé du pied de page 4">
            <a:extLst>
              <a:ext uri="{FF2B5EF4-FFF2-40B4-BE49-F238E27FC236}">
                <a16:creationId xmlns:a16="http://schemas.microsoft.com/office/drawing/2014/main" id="{31E3FFBA-D9C5-497E-9F7F-E80F568DF82D}"/>
              </a:ext>
            </a:extLst>
          </p:cNvPr>
          <p:cNvSpPr>
            <a:spLocks noGrp="1"/>
          </p:cNvSpPr>
          <p:nvPr>
            <p:ph type="ftr" sz="quarter" idx="11"/>
          </p:nvPr>
        </p:nvSpPr>
        <p:spPr/>
        <p:txBody>
          <a:bodyPr/>
          <a:lstStyle/>
          <a:p>
            <a:r>
              <a:rPr lang="fr-FR"/>
              <a:t>Webinaire PCH novembre 2025</a:t>
            </a:r>
          </a:p>
        </p:txBody>
      </p:sp>
      <p:sp>
        <p:nvSpPr>
          <p:cNvPr id="6" name="Espace réservé du numéro de diapositive 5">
            <a:extLst>
              <a:ext uri="{FF2B5EF4-FFF2-40B4-BE49-F238E27FC236}">
                <a16:creationId xmlns:a16="http://schemas.microsoft.com/office/drawing/2014/main" id="{D0A242E9-AF65-4058-A143-829FD8A07777}"/>
              </a:ext>
            </a:extLst>
          </p:cNvPr>
          <p:cNvSpPr>
            <a:spLocks noGrp="1"/>
          </p:cNvSpPr>
          <p:nvPr>
            <p:ph type="sldNum" sz="quarter" idx="12"/>
          </p:nvPr>
        </p:nvSpPr>
        <p:spPr/>
        <p:txBody>
          <a:bodyPr/>
          <a:lstStyle/>
          <a:p>
            <a:fld id="{975A587B-5814-4D9B-9598-FE9CB954CB01}" type="slidenum">
              <a:rPr lang="fr-FR" smtClean="0"/>
              <a:t>‹N°›</a:t>
            </a:fld>
            <a:endParaRPr lang="fr-FR"/>
          </a:p>
        </p:txBody>
      </p:sp>
      <p:pic>
        <p:nvPicPr>
          <p:cNvPr id="9" name="Image 8">
            <a:extLst>
              <a:ext uri="{FF2B5EF4-FFF2-40B4-BE49-F238E27FC236}">
                <a16:creationId xmlns:a16="http://schemas.microsoft.com/office/drawing/2014/main" id="{8135F9C0-973F-420D-A7A2-E122081B7D2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84800" y="307181"/>
            <a:ext cx="1623206" cy="1409700"/>
          </a:xfrm>
          <a:prstGeom prst="rect">
            <a:avLst/>
          </a:prstGeom>
        </p:spPr>
      </p:pic>
    </p:spTree>
    <p:extLst>
      <p:ext uri="{BB962C8B-B14F-4D97-AF65-F5344CB8AC3E}">
        <p14:creationId xmlns:p14="http://schemas.microsoft.com/office/powerpoint/2010/main" val="2847897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3" name="Espace réservé du texte 1">
            <a:extLst>
              <a:ext uri="{FF2B5EF4-FFF2-40B4-BE49-F238E27FC236}">
                <a16:creationId xmlns:a16="http://schemas.microsoft.com/office/drawing/2014/main" id="{31BF3A9F-5739-4B40-A377-C403E92DB704}"/>
              </a:ext>
            </a:extLst>
          </p:cNvPr>
          <p:cNvSpPr>
            <a:spLocks noGrp="1"/>
          </p:cNvSpPr>
          <p:nvPr>
            <p:ph type="body" idx="1" hasCustomPrompt="1"/>
          </p:nvPr>
        </p:nvSpPr>
        <p:spPr>
          <a:xfrm>
            <a:off x="580231" y="1722433"/>
            <a:ext cx="1260000" cy="900000"/>
          </a:xfrm>
        </p:spPr>
        <p:txBody>
          <a:bodyPr anchor="t"/>
          <a:lstStyle>
            <a:lvl1pPr marL="0" indent="0" algn="l">
              <a:buNone/>
              <a:defRPr sz="5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01</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p>
            <a:fld id="{0B228203-859E-4ED5-8725-0AD3E64E8B15}" type="datetime1">
              <a:rPr lang="fr-FR" smtClean="0"/>
              <a:t>20/11/2025</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p>
            <a:r>
              <a:rPr lang="fr-FR"/>
              <a:t>Webinaire PCH novembre 2025</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4" name="Titre 3">
            <a:extLst>
              <a:ext uri="{FF2B5EF4-FFF2-40B4-BE49-F238E27FC236}">
                <a16:creationId xmlns:a16="http://schemas.microsoft.com/office/drawing/2014/main" id="{180F2F98-BBD9-47DE-A62F-B4E02FBAA56B}"/>
              </a:ext>
            </a:extLst>
          </p:cNvPr>
          <p:cNvSpPr>
            <a:spLocks noGrp="1"/>
          </p:cNvSpPr>
          <p:nvPr>
            <p:ph type="title"/>
          </p:nvPr>
        </p:nvSpPr>
        <p:spPr/>
        <p:txBody>
          <a:bodyPr/>
          <a:lstStyle/>
          <a:p>
            <a:r>
              <a:rPr lang="fr-FR"/>
              <a:t>Modifiez le style du titre</a:t>
            </a:r>
          </a:p>
        </p:txBody>
      </p:sp>
      <p:sp>
        <p:nvSpPr>
          <p:cNvPr id="23" name="Espace réservé du texte 2">
            <a:extLst>
              <a:ext uri="{FF2B5EF4-FFF2-40B4-BE49-F238E27FC236}">
                <a16:creationId xmlns:a16="http://schemas.microsoft.com/office/drawing/2014/main" id="{4807FE6C-2700-4312-B656-5D27E1B8FE31}"/>
              </a:ext>
            </a:extLst>
          </p:cNvPr>
          <p:cNvSpPr>
            <a:spLocks noGrp="1"/>
          </p:cNvSpPr>
          <p:nvPr>
            <p:ph type="body" sz="quarter" idx="13"/>
          </p:nvPr>
        </p:nvSpPr>
        <p:spPr>
          <a:xfrm>
            <a:off x="1590677" y="1906528"/>
            <a:ext cx="2700000" cy="1620000"/>
          </a:xfrm>
        </p:spPr>
        <p:txBody>
          <a:bodyPr/>
          <a:lstStyle>
            <a:lvl1pPr>
              <a:defRPr sz="2000" b="1">
                <a:solidFill>
                  <a:schemeClr val="tx1"/>
                </a:solidFill>
              </a:defRPr>
            </a:lvl1pPr>
            <a:lvl2pPr marL="0" indent="0">
              <a:lnSpc>
                <a:spcPct val="100000"/>
              </a:lnSpc>
              <a:spcBef>
                <a:spcPts val="600"/>
              </a:spcBef>
              <a:buNone/>
              <a:defRPr sz="1300" b="0"/>
            </a:lvl2pPr>
          </a:lstStyle>
          <a:p>
            <a:pPr lvl="0"/>
            <a:r>
              <a:rPr lang="fr-FR"/>
              <a:t>Modifiez les styles du texte du masque</a:t>
            </a:r>
          </a:p>
        </p:txBody>
      </p:sp>
      <p:sp>
        <p:nvSpPr>
          <p:cNvPr id="24" name="Espace réservé du texte 1">
            <a:extLst>
              <a:ext uri="{FF2B5EF4-FFF2-40B4-BE49-F238E27FC236}">
                <a16:creationId xmlns:a16="http://schemas.microsoft.com/office/drawing/2014/main" id="{A6981A8F-77C7-411B-AAED-B9A79088774E}"/>
              </a:ext>
            </a:extLst>
          </p:cNvPr>
          <p:cNvSpPr>
            <a:spLocks noGrp="1"/>
          </p:cNvSpPr>
          <p:nvPr>
            <p:ph type="body" idx="14" hasCustomPrompt="1"/>
          </p:nvPr>
        </p:nvSpPr>
        <p:spPr>
          <a:xfrm>
            <a:off x="4335554" y="1722433"/>
            <a:ext cx="1260000" cy="900000"/>
          </a:xfrm>
        </p:spPr>
        <p:txBody>
          <a:bodyPr anchor="t"/>
          <a:lstStyle>
            <a:lvl1pPr marL="0" indent="0" algn="l">
              <a:buNone/>
              <a:defRPr sz="5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02</a:t>
            </a:r>
          </a:p>
        </p:txBody>
      </p:sp>
      <p:sp>
        <p:nvSpPr>
          <p:cNvPr id="25" name="Espace réservé du texte 2">
            <a:extLst>
              <a:ext uri="{FF2B5EF4-FFF2-40B4-BE49-F238E27FC236}">
                <a16:creationId xmlns:a16="http://schemas.microsoft.com/office/drawing/2014/main" id="{843578C5-E261-4DCD-96E3-E1231B8E5193}"/>
              </a:ext>
            </a:extLst>
          </p:cNvPr>
          <p:cNvSpPr>
            <a:spLocks noGrp="1"/>
          </p:cNvSpPr>
          <p:nvPr>
            <p:ph type="body" sz="quarter" idx="15"/>
          </p:nvPr>
        </p:nvSpPr>
        <p:spPr>
          <a:xfrm>
            <a:off x="5346000" y="1906528"/>
            <a:ext cx="2700000" cy="1620000"/>
          </a:xfrm>
        </p:spPr>
        <p:txBody>
          <a:bodyPr/>
          <a:lstStyle>
            <a:lvl1pPr>
              <a:defRPr sz="2000" b="1">
                <a:solidFill>
                  <a:schemeClr val="tx1"/>
                </a:solidFill>
              </a:defRPr>
            </a:lvl1pPr>
            <a:lvl2pPr marL="0" indent="0">
              <a:lnSpc>
                <a:spcPct val="100000"/>
              </a:lnSpc>
              <a:spcBef>
                <a:spcPts val="600"/>
              </a:spcBef>
              <a:buNone/>
              <a:defRPr sz="1300" b="0"/>
            </a:lvl2pPr>
          </a:lstStyle>
          <a:p>
            <a:pPr lvl="0"/>
            <a:r>
              <a:rPr lang="fr-FR"/>
              <a:t>Modifiez les styles du texte du masque</a:t>
            </a:r>
          </a:p>
        </p:txBody>
      </p:sp>
      <p:sp>
        <p:nvSpPr>
          <p:cNvPr id="26" name="Espace réservé du texte 1">
            <a:extLst>
              <a:ext uri="{FF2B5EF4-FFF2-40B4-BE49-F238E27FC236}">
                <a16:creationId xmlns:a16="http://schemas.microsoft.com/office/drawing/2014/main" id="{F77A9180-B139-47B4-AD37-6C7C80D2A8E3}"/>
              </a:ext>
            </a:extLst>
          </p:cNvPr>
          <p:cNvSpPr>
            <a:spLocks noGrp="1"/>
          </p:cNvSpPr>
          <p:nvPr>
            <p:ph type="body" idx="16" hasCustomPrompt="1"/>
          </p:nvPr>
        </p:nvSpPr>
        <p:spPr>
          <a:xfrm>
            <a:off x="8097855" y="1722433"/>
            <a:ext cx="1260000" cy="900000"/>
          </a:xfrm>
        </p:spPr>
        <p:txBody>
          <a:bodyPr anchor="t"/>
          <a:lstStyle>
            <a:lvl1pPr marL="0" indent="0" algn="l">
              <a:buNone/>
              <a:defRPr sz="5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03</a:t>
            </a:r>
          </a:p>
        </p:txBody>
      </p:sp>
      <p:sp>
        <p:nvSpPr>
          <p:cNvPr id="27" name="Espace réservé du texte 2">
            <a:extLst>
              <a:ext uri="{FF2B5EF4-FFF2-40B4-BE49-F238E27FC236}">
                <a16:creationId xmlns:a16="http://schemas.microsoft.com/office/drawing/2014/main" id="{128E1425-609B-454E-B008-1ECCD3D43774}"/>
              </a:ext>
            </a:extLst>
          </p:cNvPr>
          <p:cNvSpPr>
            <a:spLocks noGrp="1"/>
          </p:cNvSpPr>
          <p:nvPr>
            <p:ph type="body" sz="quarter" idx="17"/>
          </p:nvPr>
        </p:nvSpPr>
        <p:spPr>
          <a:xfrm>
            <a:off x="9108301" y="1906528"/>
            <a:ext cx="2700000" cy="1620000"/>
          </a:xfrm>
        </p:spPr>
        <p:txBody>
          <a:bodyPr/>
          <a:lstStyle>
            <a:lvl1pPr>
              <a:defRPr sz="2000" b="1">
                <a:solidFill>
                  <a:schemeClr val="tx1"/>
                </a:solidFill>
              </a:defRPr>
            </a:lvl1pPr>
            <a:lvl2pPr marL="0" indent="0">
              <a:lnSpc>
                <a:spcPct val="100000"/>
              </a:lnSpc>
              <a:spcBef>
                <a:spcPts val="600"/>
              </a:spcBef>
              <a:buNone/>
              <a:defRPr sz="1300" b="0"/>
            </a:lvl2pPr>
          </a:lstStyle>
          <a:p>
            <a:pPr lvl="0"/>
            <a:r>
              <a:rPr lang="fr-FR"/>
              <a:t>Modifiez les styles du texte du masque</a:t>
            </a:r>
          </a:p>
        </p:txBody>
      </p:sp>
      <p:sp>
        <p:nvSpPr>
          <p:cNvPr id="28" name="Espace réservé du texte 1">
            <a:extLst>
              <a:ext uri="{FF2B5EF4-FFF2-40B4-BE49-F238E27FC236}">
                <a16:creationId xmlns:a16="http://schemas.microsoft.com/office/drawing/2014/main" id="{15B11B44-A2CD-4B94-8ED3-2E10AB80EE5B}"/>
              </a:ext>
            </a:extLst>
          </p:cNvPr>
          <p:cNvSpPr>
            <a:spLocks noGrp="1"/>
          </p:cNvSpPr>
          <p:nvPr>
            <p:ph type="body" idx="18" hasCustomPrompt="1"/>
          </p:nvPr>
        </p:nvSpPr>
        <p:spPr>
          <a:xfrm>
            <a:off x="580231" y="3327868"/>
            <a:ext cx="1260000" cy="900000"/>
          </a:xfrm>
        </p:spPr>
        <p:txBody>
          <a:bodyPr anchor="t"/>
          <a:lstStyle>
            <a:lvl1pPr marL="0" indent="0" algn="l">
              <a:buNone/>
              <a:defRPr sz="5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04</a:t>
            </a:r>
          </a:p>
        </p:txBody>
      </p:sp>
      <p:sp>
        <p:nvSpPr>
          <p:cNvPr id="29" name="Espace réservé du texte 2">
            <a:extLst>
              <a:ext uri="{FF2B5EF4-FFF2-40B4-BE49-F238E27FC236}">
                <a16:creationId xmlns:a16="http://schemas.microsoft.com/office/drawing/2014/main" id="{17F534A3-63A0-48F3-B4C0-880990E4196C}"/>
              </a:ext>
            </a:extLst>
          </p:cNvPr>
          <p:cNvSpPr>
            <a:spLocks noGrp="1"/>
          </p:cNvSpPr>
          <p:nvPr>
            <p:ph type="body" sz="quarter" idx="19"/>
          </p:nvPr>
        </p:nvSpPr>
        <p:spPr>
          <a:xfrm>
            <a:off x="1590677" y="3511963"/>
            <a:ext cx="2700000" cy="1620000"/>
          </a:xfrm>
        </p:spPr>
        <p:txBody>
          <a:bodyPr/>
          <a:lstStyle>
            <a:lvl1pPr>
              <a:defRPr sz="2000" b="1">
                <a:solidFill>
                  <a:schemeClr val="tx1"/>
                </a:solidFill>
              </a:defRPr>
            </a:lvl1pPr>
            <a:lvl2pPr marL="0" indent="0">
              <a:lnSpc>
                <a:spcPct val="100000"/>
              </a:lnSpc>
              <a:spcBef>
                <a:spcPts val="600"/>
              </a:spcBef>
              <a:buNone/>
              <a:defRPr sz="1300" b="0"/>
            </a:lvl2pPr>
          </a:lstStyle>
          <a:p>
            <a:pPr lvl="0"/>
            <a:r>
              <a:rPr lang="fr-FR"/>
              <a:t>Modifiez les styles du texte du masque</a:t>
            </a:r>
          </a:p>
        </p:txBody>
      </p:sp>
      <p:sp>
        <p:nvSpPr>
          <p:cNvPr id="30" name="Espace réservé du texte 1">
            <a:extLst>
              <a:ext uri="{FF2B5EF4-FFF2-40B4-BE49-F238E27FC236}">
                <a16:creationId xmlns:a16="http://schemas.microsoft.com/office/drawing/2014/main" id="{5F450093-699E-4314-94A2-1BABC6A0C0E4}"/>
              </a:ext>
            </a:extLst>
          </p:cNvPr>
          <p:cNvSpPr>
            <a:spLocks noGrp="1"/>
          </p:cNvSpPr>
          <p:nvPr>
            <p:ph type="body" idx="20" hasCustomPrompt="1"/>
          </p:nvPr>
        </p:nvSpPr>
        <p:spPr>
          <a:xfrm>
            <a:off x="4335554" y="3327868"/>
            <a:ext cx="1260000" cy="900000"/>
          </a:xfrm>
        </p:spPr>
        <p:txBody>
          <a:bodyPr anchor="t"/>
          <a:lstStyle>
            <a:lvl1pPr marL="0" indent="0" algn="l">
              <a:buNone/>
              <a:defRPr sz="5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05</a:t>
            </a:r>
          </a:p>
        </p:txBody>
      </p:sp>
      <p:sp>
        <p:nvSpPr>
          <p:cNvPr id="31" name="Espace réservé du texte 2">
            <a:extLst>
              <a:ext uri="{FF2B5EF4-FFF2-40B4-BE49-F238E27FC236}">
                <a16:creationId xmlns:a16="http://schemas.microsoft.com/office/drawing/2014/main" id="{4F2A0D90-060C-47C3-9DC7-957B9D56ACBC}"/>
              </a:ext>
            </a:extLst>
          </p:cNvPr>
          <p:cNvSpPr>
            <a:spLocks noGrp="1"/>
          </p:cNvSpPr>
          <p:nvPr>
            <p:ph type="body" sz="quarter" idx="21"/>
          </p:nvPr>
        </p:nvSpPr>
        <p:spPr>
          <a:xfrm>
            <a:off x="5346000" y="3511963"/>
            <a:ext cx="2700000" cy="1620000"/>
          </a:xfrm>
        </p:spPr>
        <p:txBody>
          <a:bodyPr/>
          <a:lstStyle>
            <a:lvl1pPr>
              <a:defRPr sz="2000" b="1">
                <a:solidFill>
                  <a:schemeClr val="tx1"/>
                </a:solidFill>
              </a:defRPr>
            </a:lvl1pPr>
            <a:lvl2pPr marL="0" indent="0">
              <a:lnSpc>
                <a:spcPct val="100000"/>
              </a:lnSpc>
              <a:spcBef>
                <a:spcPts val="600"/>
              </a:spcBef>
              <a:buNone/>
              <a:defRPr sz="1300" b="0"/>
            </a:lvl2pPr>
          </a:lstStyle>
          <a:p>
            <a:pPr lvl="0"/>
            <a:r>
              <a:rPr lang="fr-FR"/>
              <a:t>Modifiez les styles du texte du masque</a:t>
            </a:r>
          </a:p>
        </p:txBody>
      </p:sp>
      <p:sp>
        <p:nvSpPr>
          <p:cNvPr id="32" name="Espace réservé du texte 1">
            <a:extLst>
              <a:ext uri="{FF2B5EF4-FFF2-40B4-BE49-F238E27FC236}">
                <a16:creationId xmlns:a16="http://schemas.microsoft.com/office/drawing/2014/main" id="{BD6AAA97-755D-40DC-9159-3AF393AA2BEC}"/>
              </a:ext>
            </a:extLst>
          </p:cNvPr>
          <p:cNvSpPr>
            <a:spLocks noGrp="1"/>
          </p:cNvSpPr>
          <p:nvPr>
            <p:ph type="body" idx="22" hasCustomPrompt="1"/>
          </p:nvPr>
        </p:nvSpPr>
        <p:spPr>
          <a:xfrm>
            <a:off x="8097855" y="3327868"/>
            <a:ext cx="1260000" cy="900000"/>
          </a:xfrm>
        </p:spPr>
        <p:txBody>
          <a:bodyPr anchor="t"/>
          <a:lstStyle>
            <a:lvl1pPr marL="0" indent="0" algn="l">
              <a:buNone/>
              <a:defRPr sz="5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06</a:t>
            </a:r>
          </a:p>
        </p:txBody>
      </p:sp>
      <p:sp>
        <p:nvSpPr>
          <p:cNvPr id="33" name="Espace réservé du texte 2">
            <a:extLst>
              <a:ext uri="{FF2B5EF4-FFF2-40B4-BE49-F238E27FC236}">
                <a16:creationId xmlns:a16="http://schemas.microsoft.com/office/drawing/2014/main" id="{F6AA69BB-FE81-47A7-9178-8F577AA2B66B}"/>
              </a:ext>
            </a:extLst>
          </p:cNvPr>
          <p:cNvSpPr>
            <a:spLocks noGrp="1"/>
          </p:cNvSpPr>
          <p:nvPr>
            <p:ph type="body" sz="quarter" idx="23"/>
          </p:nvPr>
        </p:nvSpPr>
        <p:spPr>
          <a:xfrm>
            <a:off x="9108301" y="3511963"/>
            <a:ext cx="2700000" cy="1620000"/>
          </a:xfrm>
        </p:spPr>
        <p:txBody>
          <a:bodyPr/>
          <a:lstStyle>
            <a:lvl1pPr>
              <a:defRPr sz="2000" b="1">
                <a:solidFill>
                  <a:schemeClr val="tx1"/>
                </a:solidFill>
              </a:defRPr>
            </a:lvl1pPr>
            <a:lvl2pPr marL="0" indent="0">
              <a:lnSpc>
                <a:spcPct val="100000"/>
              </a:lnSpc>
              <a:spcBef>
                <a:spcPts val="600"/>
              </a:spcBef>
              <a:buNone/>
              <a:defRPr sz="1300" b="0"/>
            </a:lvl2pPr>
          </a:lstStyle>
          <a:p>
            <a:pPr lvl="0"/>
            <a:r>
              <a:rPr lang="fr-FR"/>
              <a:t>Modifiez les styles du texte du masque</a:t>
            </a:r>
          </a:p>
        </p:txBody>
      </p:sp>
    </p:spTree>
    <p:extLst>
      <p:ext uri="{BB962C8B-B14F-4D97-AF65-F5344CB8AC3E}">
        <p14:creationId xmlns:p14="http://schemas.microsoft.com/office/powerpoint/2010/main" val="4138274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AF3649C-A6A2-4932-971F-273CC2D59810}"/>
              </a:ext>
            </a:extLst>
          </p:cNvPr>
          <p:cNvSpPr>
            <a:spLocks noGrp="1"/>
          </p:cNvSpPr>
          <p:nvPr>
            <p:ph type="dt" sz="half" idx="10"/>
          </p:nvPr>
        </p:nvSpPr>
        <p:spPr/>
        <p:txBody>
          <a:bodyPr/>
          <a:lstStyle/>
          <a:p>
            <a:fld id="{8CE068D5-614F-427A-8568-B8D2880C21AA}" type="datetime1">
              <a:rPr lang="fr-FR" smtClean="0"/>
              <a:t>20/11/2025</a:t>
            </a:fld>
            <a:endParaRPr lang="fr-FR"/>
          </a:p>
        </p:txBody>
      </p:sp>
      <p:sp>
        <p:nvSpPr>
          <p:cNvPr id="3" name="Espace réservé du pied de page 2">
            <a:extLst>
              <a:ext uri="{FF2B5EF4-FFF2-40B4-BE49-F238E27FC236}">
                <a16:creationId xmlns:a16="http://schemas.microsoft.com/office/drawing/2014/main" id="{E236DDAC-B829-4304-A376-22AAEAADD6A9}"/>
              </a:ext>
            </a:extLst>
          </p:cNvPr>
          <p:cNvSpPr>
            <a:spLocks noGrp="1"/>
          </p:cNvSpPr>
          <p:nvPr>
            <p:ph type="ftr" sz="quarter" idx="11"/>
          </p:nvPr>
        </p:nvSpPr>
        <p:spPr/>
        <p:txBody>
          <a:bodyPr/>
          <a:lstStyle/>
          <a:p>
            <a:r>
              <a:rPr lang="fr-FR"/>
              <a:t>Webinaire PCH novembre 2025</a:t>
            </a:r>
          </a:p>
        </p:txBody>
      </p:sp>
      <p:sp>
        <p:nvSpPr>
          <p:cNvPr id="4" name="Espace réservé du numéro de diapositive 3">
            <a:extLst>
              <a:ext uri="{FF2B5EF4-FFF2-40B4-BE49-F238E27FC236}">
                <a16:creationId xmlns:a16="http://schemas.microsoft.com/office/drawing/2014/main" id="{81E28BE3-7450-424D-94C0-927601716AF2}"/>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7" name="Espace réservé pour une image  2">
            <a:extLst>
              <a:ext uri="{FF2B5EF4-FFF2-40B4-BE49-F238E27FC236}">
                <a16:creationId xmlns:a16="http://schemas.microsoft.com/office/drawing/2014/main" id="{CE97E421-9E9C-4E00-98BD-C089CD74EB4D}"/>
              </a:ext>
            </a:extLst>
          </p:cNvPr>
          <p:cNvSpPr>
            <a:spLocks noGrp="1"/>
          </p:cNvSpPr>
          <p:nvPr>
            <p:ph type="pic" idx="1"/>
          </p:nvPr>
        </p:nvSpPr>
        <p:spPr>
          <a:xfrm>
            <a:off x="684000" y="683999"/>
            <a:ext cx="10825200" cy="5490000"/>
          </a:xfrm>
          <a:solidFill>
            <a:schemeClr val="bg1">
              <a:lumMod val="95000"/>
            </a:schemeClr>
          </a:solidFill>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Tree>
    <p:extLst>
      <p:ext uri="{BB962C8B-B14F-4D97-AF65-F5344CB8AC3E}">
        <p14:creationId xmlns:p14="http://schemas.microsoft.com/office/powerpoint/2010/main" val="182642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Fi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593180" y="3233455"/>
            <a:ext cx="10912419" cy="1800000"/>
          </a:xfrm>
        </p:spPr>
        <p:txBody>
          <a:bodyPr anchor="ctr"/>
          <a:lstStyle>
            <a:lvl1pPr>
              <a:defRPr sz="3500"/>
            </a:lvl1pPr>
          </a:lstStyle>
          <a:p>
            <a:r>
              <a:rPr lang="fr-FR"/>
              <a:t>Modifiez le style du titre</a:t>
            </a:r>
            <a:endParaRPr lang="fr-FR" dirty="0"/>
          </a:p>
        </p:txBody>
      </p:sp>
      <p:cxnSp>
        <p:nvCxnSpPr>
          <p:cNvPr id="8" name="Connecteur droit 7">
            <a:extLst>
              <a:ext uri="{FF2B5EF4-FFF2-40B4-BE49-F238E27FC236}">
                <a16:creationId xmlns:a16="http://schemas.microsoft.com/office/drawing/2014/main" id="{3F388440-4500-4C20-AC17-72F465DBE225}"/>
              </a:ext>
            </a:extLst>
          </p:cNvPr>
          <p:cNvCxnSpPr/>
          <p:nvPr userDrawn="1"/>
        </p:nvCxnSpPr>
        <p:spPr>
          <a:xfrm>
            <a:off x="684000" y="2043904"/>
            <a:ext cx="10821600" cy="0"/>
          </a:xfrm>
          <a:prstGeom prst="line">
            <a:avLst/>
          </a:prstGeom>
          <a:ln w="889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169A56B3-8EAD-4F3A-86F8-7C6D0F3CF6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84800" y="307181"/>
            <a:ext cx="1623206" cy="1409700"/>
          </a:xfrm>
          <a:prstGeom prst="rect">
            <a:avLst/>
          </a:prstGeom>
        </p:spPr>
      </p:pic>
    </p:spTree>
    <p:extLst>
      <p:ext uri="{BB962C8B-B14F-4D97-AF65-F5344CB8AC3E}">
        <p14:creationId xmlns:p14="http://schemas.microsoft.com/office/powerpoint/2010/main" val="3520424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uverture avec fond bleu anthracite">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450079" y="1795927"/>
            <a:ext cx="4320000" cy="3240000"/>
          </a:xfrm>
        </p:spPr>
        <p:txBody>
          <a:bodyPr anchor="t"/>
          <a:lstStyle>
            <a:lvl1pPr algn="l">
              <a:lnSpc>
                <a:spcPct val="115000"/>
              </a:lnSpc>
              <a:defRPr sz="20000">
                <a:solidFill>
                  <a:schemeClr val="tx1"/>
                </a:solidFill>
              </a:defRPr>
            </a:lvl1pPr>
          </a:lstStyle>
          <a:p>
            <a:r>
              <a:rPr lang="fr-FR" dirty="0"/>
              <a:t>01</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473146" y="2526858"/>
            <a:ext cx="7236872" cy="1440000"/>
          </a:xfrm>
        </p:spPr>
        <p:txBody>
          <a:bodyPr anchor="t"/>
          <a:lstStyle>
            <a:lvl1pPr marL="0" indent="0" algn="l">
              <a:lnSpc>
                <a:spcPct val="135000"/>
              </a:lnSpc>
              <a:buNone/>
              <a:defRPr sz="29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12" name="Espace réservé du texte 2">
            <a:extLst>
              <a:ext uri="{FF2B5EF4-FFF2-40B4-BE49-F238E27FC236}">
                <a16:creationId xmlns:a16="http://schemas.microsoft.com/office/drawing/2014/main" id="{1804ABAE-D1B5-49C1-BC81-DA26BA538614}"/>
              </a:ext>
            </a:extLst>
          </p:cNvPr>
          <p:cNvSpPr>
            <a:spLocks noGrp="1"/>
          </p:cNvSpPr>
          <p:nvPr>
            <p:ph type="body" idx="13"/>
          </p:nvPr>
        </p:nvSpPr>
        <p:spPr>
          <a:xfrm>
            <a:off x="4473145" y="4126553"/>
            <a:ext cx="7236872" cy="72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Tree>
    <p:extLst>
      <p:ext uri="{BB962C8B-B14F-4D97-AF65-F5344CB8AC3E}">
        <p14:creationId xmlns:p14="http://schemas.microsoft.com/office/powerpoint/2010/main" val="1952311779"/>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8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p:nvPr>
        </p:nvSpPr>
        <p:spPr>
          <a:xfrm>
            <a:off x="590324" y="948136"/>
            <a:ext cx="10800000" cy="373459"/>
          </a:xfrm>
        </p:spPr>
        <p:txBody>
          <a:bodyPr anchor="b"/>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p>
            <a:fld id="{974EE239-F379-4244-A11B-3337D8FD84A8}" type="datetime1">
              <a:rPr lang="fr-FR" smtClean="0"/>
              <a:t>20/11/2025</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p>
            <a:r>
              <a:rPr lang="fr-FR"/>
              <a:t>Webinaire PCH novembre 2025</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590324" y="1813717"/>
            <a:ext cx="10800000" cy="3960000"/>
          </a:xfrm>
        </p:spPr>
        <p:txBody>
          <a:bodyPr/>
          <a:lstStyle>
            <a:lvl1pPr>
              <a:lnSpc>
                <a:spcPct val="130000"/>
              </a:lnSpc>
              <a:defRPr sz="1400">
                <a:solidFill>
                  <a:schemeClr val="tx1"/>
                </a:solidFill>
              </a:defRPr>
            </a:lvl1pPr>
            <a:lvl2pPr marL="0" indent="179388">
              <a:lnSpc>
                <a:spcPct val="130000"/>
              </a:lnSpc>
              <a:buClr>
                <a:schemeClr val="tx1"/>
              </a:buClr>
              <a:defRPr sz="1400"/>
            </a:lvl2pPr>
            <a:lvl3pPr marL="216000" indent="109538">
              <a:lnSpc>
                <a:spcPct val="130000"/>
              </a:lnSpc>
              <a:spcBef>
                <a:spcPts val="300"/>
              </a:spcBef>
              <a:defRPr sz="1400">
                <a:solidFill>
                  <a:schemeClr val="tx1"/>
                </a:solidFill>
              </a:defRPr>
            </a:lvl3pPr>
            <a:lvl4pPr marL="360000" indent="126000">
              <a:lnSpc>
                <a:spcPct val="130000"/>
              </a:lnSpc>
              <a:spcBef>
                <a:spcPts val="300"/>
              </a:spcBef>
              <a:defRPr sz="1400">
                <a:solidFill>
                  <a:schemeClr val="tx1"/>
                </a:solidFill>
              </a:defRPr>
            </a:lvl4pPr>
            <a:lvl5pPr marL="360000" indent="0">
              <a:lnSpc>
                <a:spcPct val="130000"/>
              </a:lnSpc>
              <a:spcBef>
                <a:spcPts val="300"/>
              </a:spcBef>
              <a:defRPr sz="1400">
                <a:solidFill>
                  <a:schemeClr val="tx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9">
            <a:extLst>
              <a:ext uri="{FF2B5EF4-FFF2-40B4-BE49-F238E27FC236}">
                <a16:creationId xmlns:a16="http://schemas.microsoft.com/office/drawing/2014/main" id="{6F48ADC4-A9D9-4DF3-8EBA-2466D4BD9B4D}"/>
              </a:ext>
            </a:extLst>
          </p:cNvPr>
          <p:cNvSpPr>
            <a:spLocks noGrp="1"/>
          </p:cNvSpPr>
          <p:nvPr>
            <p:ph type="title"/>
          </p:nvPr>
        </p:nvSpPr>
        <p:spPr>
          <a:xfrm>
            <a:off x="590324" y="540541"/>
            <a:ext cx="10800000" cy="468000"/>
          </a:xfrm>
        </p:spPr>
        <p:txBody>
          <a:bodyPr/>
          <a:lstStyle>
            <a:lvl1pPr>
              <a:defRPr>
                <a:solidFill>
                  <a:schemeClr val="tx1"/>
                </a:solidFill>
              </a:defRPr>
            </a:lvl1pPr>
          </a:lstStyle>
          <a:p>
            <a:r>
              <a:rPr lang="fr-FR" dirty="0"/>
              <a:t>Modifiez le style du titre</a:t>
            </a:r>
          </a:p>
        </p:txBody>
      </p:sp>
    </p:spTree>
    <p:extLst>
      <p:ext uri="{BB962C8B-B14F-4D97-AF65-F5344CB8AC3E}">
        <p14:creationId xmlns:p14="http://schemas.microsoft.com/office/powerpoint/2010/main" val="3159349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jpe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BA114EBE-9190-4FA5-B6C9-1339DD9D096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57225" y="6250782"/>
            <a:ext cx="1302544" cy="372650"/>
          </a:xfrm>
          <a:prstGeom prst="rect">
            <a:avLst/>
          </a:prstGeom>
        </p:spPr>
      </p:pic>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590324" y="540541"/>
            <a:ext cx="10800000" cy="468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590550" y="1814400"/>
            <a:ext cx="10800000" cy="396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3699683" y="6371431"/>
            <a:ext cx="1440000" cy="252000"/>
          </a:xfrm>
          <a:prstGeom prst="rect">
            <a:avLst/>
          </a:prstGeom>
        </p:spPr>
        <p:txBody>
          <a:bodyPr vert="horz" lIns="91440" tIns="45720" rIns="91440" bIns="45720" rtlCol="0" anchor="ctr">
            <a:noAutofit/>
          </a:bodyPr>
          <a:lstStyle>
            <a:lvl1pPr algn="l">
              <a:lnSpc>
                <a:spcPct val="115000"/>
              </a:lnSpc>
              <a:defRPr sz="1000" b="0">
                <a:solidFill>
                  <a:schemeClr val="tx1"/>
                </a:solidFill>
              </a:defRPr>
            </a:lvl1pPr>
          </a:lstStyle>
          <a:p>
            <a:fld id="{557399F5-AE65-4B41-A58D-EB38D83B69B7}" type="datetime1">
              <a:rPr lang="fr-FR" smtClean="0"/>
              <a:t>20/11/2025</a:t>
            </a:fld>
            <a:endParaRPr lang="fr-FR" dirty="0"/>
          </a:p>
        </p:txBody>
      </p:sp>
      <p:sp>
        <p:nvSpPr>
          <p:cNvPr id="5" name="Espace réservé du pied de page 4">
            <a:extLst>
              <a:ext uri="{FF2B5EF4-FFF2-40B4-BE49-F238E27FC236}">
                <a16:creationId xmlns:a16="http://schemas.microsoft.com/office/drawing/2014/main" id="{16B74129-F7BE-4703-924F-ACEA71B2544C}"/>
              </a:ext>
            </a:extLst>
          </p:cNvPr>
          <p:cNvSpPr>
            <a:spLocks noGrp="1"/>
          </p:cNvSpPr>
          <p:nvPr>
            <p:ph type="ftr" sz="quarter" idx="3"/>
          </p:nvPr>
        </p:nvSpPr>
        <p:spPr>
          <a:xfrm>
            <a:off x="5284800" y="6371431"/>
            <a:ext cx="6120000" cy="252000"/>
          </a:xfrm>
          <a:prstGeom prst="rect">
            <a:avLst/>
          </a:prstGeom>
        </p:spPr>
        <p:txBody>
          <a:bodyPr vert="horz" lIns="91440" tIns="45720" rIns="91440" bIns="45720" rtlCol="0" anchor="ctr">
            <a:noAutofit/>
          </a:bodyPr>
          <a:lstStyle>
            <a:lvl1pPr algn="r">
              <a:lnSpc>
                <a:spcPct val="115000"/>
              </a:lnSpc>
              <a:defRPr sz="1000" b="0">
                <a:solidFill>
                  <a:schemeClr val="tx1"/>
                </a:solidFill>
              </a:defRPr>
            </a:lvl1pPr>
          </a:lstStyle>
          <a:p>
            <a:r>
              <a:rPr lang="fr-FR"/>
              <a:t>Webinaire PCH novembre 2025</a:t>
            </a:r>
            <a:endParaRPr lang="fr-FR" dirty="0"/>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11052896" y="6371431"/>
            <a:ext cx="540000" cy="252000"/>
          </a:xfrm>
          <a:prstGeom prst="rect">
            <a:avLst/>
          </a:prstGeom>
        </p:spPr>
        <p:txBody>
          <a:bodyPr vert="horz" lIns="91440" tIns="45720" rIns="91440" bIns="45720" rtlCol="0" anchor="ctr">
            <a:noAutofit/>
          </a:bodyPr>
          <a:lstStyle>
            <a:lvl1pPr algn="r">
              <a:lnSpc>
                <a:spcPct val="115000"/>
              </a:lnSpc>
              <a:defRPr sz="1000" b="1">
                <a:solidFill>
                  <a:schemeClr val="tx1"/>
                </a:solidFill>
              </a:defRPr>
            </a:lvl1pPr>
          </a:lstStyle>
          <a:p>
            <a:fld id="{975A587B-5814-4D9B-9598-FE9CB954CB01}" type="slidenum">
              <a:rPr lang="fr-FR" smtClean="0"/>
              <a:pPr/>
              <a:t>‹N°›</a:t>
            </a:fld>
            <a:endParaRPr lang="fr-FR" dirty="0"/>
          </a:p>
        </p:txBody>
      </p:sp>
      <p:cxnSp>
        <p:nvCxnSpPr>
          <p:cNvPr id="9" name="Connecteur droit 8">
            <a:extLst>
              <a:ext uri="{FF2B5EF4-FFF2-40B4-BE49-F238E27FC236}">
                <a16:creationId xmlns:a16="http://schemas.microsoft.com/office/drawing/2014/main" id="{FD2BF32D-BDA1-4090-A758-37FE33B63A63}"/>
              </a:ext>
            </a:extLst>
          </p:cNvPr>
          <p:cNvCxnSpPr/>
          <p:nvPr/>
        </p:nvCxnSpPr>
        <p:spPr>
          <a:xfrm>
            <a:off x="684000" y="6169816"/>
            <a:ext cx="10821600" cy="0"/>
          </a:xfrm>
          <a:prstGeom prst="line">
            <a:avLst/>
          </a:prstGeom>
          <a:ln w="825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95472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hf hdr="0" dt="0"/>
  <p:txStyles>
    <p:titleStyle>
      <a:lvl1pPr algn="l" defTabSz="914400" rtl="0" eaLnBrk="1" latinLnBrk="0" hangingPunct="1">
        <a:lnSpc>
          <a:spcPct val="115000"/>
        </a:lnSpc>
        <a:spcBef>
          <a:spcPct val="0"/>
        </a:spcBef>
        <a:buNone/>
        <a:defRPr sz="2200" b="1" kern="1200">
          <a:solidFill>
            <a:schemeClr val="tx1"/>
          </a:solidFill>
          <a:latin typeface="+mj-lt"/>
          <a:ea typeface="+mj-ea"/>
          <a:cs typeface="+mj-cs"/>
        </a:defRPr>
      </a:lvl1pPr>
    </p:titleStyle>
    <p:body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30000"/>
        </a:lnSpc>
        <a:spcBef>
          <a:spcPts val="2400"/>
        </a:spcBef>
        <a:buFont typeface="+mj-lt"/>
        <a:buAutoNum type="arabicPeriod"/>
        <a:defRPr sz="1400" b="1" kern="1200">
          <a:solidFill>
            <a:schemeClr val="tx1"/>
          </a:solidFill>
          <a:latin typeface="+mn-lt"/>
          <a:ea typeface="+mn-ea"/>
          <a:cs typeface="+mn-cs"/>
        </a:defRPr>
      </a:lvl2pPr>
      <a:lvl3pPr marL="216000" indent="108000"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3A32810D-9C38-450F-B140-82ECD0650B8F}"/>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57225" y="6250782"/>
            <a:ext cx="1302544" cy="372650"/>
          </a:xfrm>
          <a:prstGeom prst="rect">
            <a:avLst/>
          </a:prstGeom>
        </p:spPr>
      </p:pic>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590324" y="540541"/>
            <a:ext cx="10800000" cy="468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590550" y="1814400"/>
            <a:ext cx="10800000" cy="396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3699683" y="6371431"/>
            <a:ext cx="1440000" cy="252000"/>
          </a:xfrm>
          <a:prstGeom prst="rect">
            <a:avLst/>
          </a:prstGeom>
        </p:spPr>
        <p:txBody>
          <a:bodyPr vert="horz" lIns="91440" tIns="45720" rIns="91440" bIns="45720" rtlCol="0" anchor="ctr">
            <a:noAutofit/>
          </a:bodyPr>
          <a:lstStyle>
            <a:lvl1pPr algn="l">
              <a:lnSpc>
                <a:spcPct val="115000"/>
              </a:lnSpc>
              <a:defRPr sz="1000" b="0">
                <a:solidFill>
                  <a:schemeClr val="tx1"/>
                </a:solidFill>
              </a:defRPr>
            </a:lvl1pPr>
          </a:lstStyle>
          <a:p>
            <a:fld id="{B09EB2CC-B027-46CA-8447-1FE9DE4D9512}" type="datetime1">
              <a:rPr lang="fr-FR" smtClean="0"/>
              <a:t>20/11/2025</a:t>
            </a:fld>
            <a:endParaRPr lang="fr-FR" dirty="0"/>
          </a:p>
        </p:txBody>
      </p:sp>
      <p:sp>
        <p:nvSpPr>
          <p:cNvPr id="5" name="Espace réservé du pied de page 4">
            <a:extLst>
              <a:ext uri="{FF2B5EF4-FFF2-40B4-BE49-F238E27FC236}">
                <a16:creationId xmlns:a16="http://schemas.microsoft.com/office/drawing/2014/main" id="{16B74129-F7BE-4703-924F-ACEA71B2544C}"/>
              </a:ext>
            </a:extLst>
          </p:cNvPr>
          <p:cNvSpPr>
            <a:spLocks noGrp="1"/>
          </p:cNvSpPr>
          <p:nvPr>
            <p:ph type="ftr" sz="quarter" idx="3"/>
          </p:nvPr>
        </p:nvSpPr>
        <p:spPr>
          <a:xfrm>
            <a:off x="5284800" y="6371431"/>
            <a:ext cx="6120000" cy="252000"/>
          </a:xfrm>
          <a:prstGeom prst="rect">
            <a:avLst/>
          </a:prstGeom>
        </p:spPr>
        <p:txBody>
          <a:bodyPr vert="horz" lIns="91440" tIns="45720" rIns="91440" bIns="45720" rtlCol="0" anchor="ctr">
            <a:noAutofit/>
          </a:bodyPr>
          <a:lstStyle>
            <a:lvl1pPr algn="r">
              <a:lnSpc>
                <a:spcPct val="115000"/>
              </a:lnSpc>
              <a:defRPr sz="1000" b="0">
                <a:solidFill>
                  <a:schemeClr val="tx1"/>
                </a:solidFill>
              </a:defRPr>
            </a:lvl1pPr>
          </a:lstStyle>
          <a:p>
            <a:r>
              <a:rPr lang="fr-FR"/>
              <a:t>Webinaire PCH novembre 2025</a:t>
            </a:r>
            <a:endParaRPr lang="fr-FR" dirty="0"/>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11052896" y="6371431"/>
            <a:ext cx="540000" cy="252000"/>
          </a:xfrm>
          <a:prstGeom prst="rect">
            <a:avLst/>
          </a:prstGeom>
        </p:spPr>
        <p:txBody>
          <a:bodyPr vert="horz" lIns="91440" tIns="45720" rIns="91440" bIns="45720" rtlCol="0" anchor="ctr">
            <a:noAutofit/>
          </a:bodyPr>
          <a:lstStyle>
            <a:lvl1pPr algn="r">
              <a:lnSpc>
                <a:spcPct val="115000"/>
              </a:lnSpc>
              <a:defRPr sz="1000" b="1">
                <a:solidFill>
                  <a:schemeClr val="tx1"/>
                </a:solidFill>
              </a:defRPr>
            </a:lvl1pPr>
          </a:lstStyle>
          <a:p>
            <a:fld id="{975A587B-5814-4D9B-9598-FE9CB954CB01}" type="slidenum">
              <a:rPr lang="fr-FR" smtClean="0"/>
              <a:pPr/>
              <a:t>‹N°›</a:t>
            </a:fld>
            <a:endParaRPr lang="fr-FR" dirty="0"/>
          </a:p>
        </p:txBody>
      </p:sp>
      <p:cxnSp>
        <p:nvCxnSpPr>
          <p:cNvPr id="9" name="Connecteur droit 8">
            <a:extLst>
              <a:ext uri="{FF2B5EF4-FFF2-40B4-BE49-F238E27FC236}">
                <a16:creationId xmlns:a16="http://schemas.microsoft.com/office/drawing/2014/main" id="{FD2BF32D-BDA1-4090-A758-37FE33B63A63}"/>
              </a:ext>
            </a:extLst>
          </p:cNvPr>
          <p:cNvCxnSpPr/>
          <p:nvPr/>
        </p:nvCxnSpPr>
        <p:spPr>
          <a:xfrm>
            <a:off x="684000" y="6169816"/>
            <a:ext cx="10821600" cy="0"/>
          </a:xfrm>
          <a:prstGeom prst="line">
            <a:avLst/>
          </a:prstGeom>
          <a:ln w="825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10167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9" r:id="rId8"/>
  </p:sldLayoutIdLst>
  <p:hf hdr="0" dt="0"/>
  <p:txStyles>
    <p:titleStyle>
      <a:lvl1pPr algn="l" defTabSz="914400" rtl="0" eaLnBrk="1" latinLnBrk="0" hangingPunct="1">
        <a:lnSpc>
          <a:spcPct val="115000"/>
        </a:lnSpc>
        <a:spcBef>
          <a:spcPct val="0"/>
        </a:spcBef>
        <a:buNone/>
        <a:defRPr sz="2200" b="1" kern="1200">
          <a:solidFill>
            <a:schemeClr val="tx1"/>
          </a:solidFill>
          <a:latin typeface="+mj-lt"/>
          <a:ea typeface="+mj-ea"/>
          <a:cs typeface="+mj-cs"/>
        </a:defRPr>
      </a:lvl1pPr>
    </p:titleStyle>
    <p:body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0" indent="179388" algn="l" defTabSz="914400" rtl="0" eaLnBrk="1" latinLnBrk="0" hangingPunct="1">
        <a:lnSpc>
          <a:spcPct val="130000"/>
        </a:lnSpc>
        <a:spcBef>
          <a:spcPts val="2400"/>
        </a:spcBef>
        <a:buClr>
          <a:schemeClr val="tx1"/>
        </a:buClr>
        <a:buFont typeface="+mj-lt"/>
        <a:buAutoNum type="arabicPeriod"/>
        <a:defRPr sz="1400" b="1" kern="1200">
          <a:solidFill>
            <a:schemeClr val="tx1"/>
          </a:solidFill>
          <a:latin typeface="+mn-lt"/>
          <a:ea typeface="+mn-ea"/>
          <a:cs typeface="+mn-cs"/>
        </a:defRPr>
      </a:lvl2pPr>
      <a:lvl3pPr marL="216000" indent="108000"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thebluediamondgallery.com/handwriting/i/important.html" TargetMode="External"/><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9.xml"/><Relationship Id="rId5" Type="http://schemas.microsoft.com/office/2007/relationships/hdphoto" Target="../media/hdphoto2.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9.xml"/><Relationship Id="rId5" Type="http://schemas.microsoft.com/office/2007/relationships/hdphoto" Target="../media/hdphoto2.wdp"/><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s://sollicitations-aidesociale.paris.fr/"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3F5A36-87F8-437F-BA12-EC629D69E5DD}"/>
              </a:ext>
            </a:extLst>
          </p:cNvPr>
          <p:cNvSpPr>
            <a:spLocks noGrp="1"/>
          </p:cNvSpPr>
          <p:nvPr>
            <p:ph type="ctrTitle"/>
          </p:nvPr>
        </p:nvSpPr>
        <p:spPr/>
        <p:txBody>
          <a:bodyPr/>
          <a:lstStyle/>
          <a:p>
            <a:pPr algn="ctr"/>
            <a:r>
              <a:rPr lang="fr-FR" dirty="0"/>
              <a:t>La Prestation de Compensation du Handicap</a:t>
            </a:r>
          </a:p>
        </p:txBody>
      </p:sp>
      <p:sp>
        <p:nvSpPr>
          <p:cNvPr id="3" name="Sous-titre 2">
            <a:extLst>
              <a:ext uri="{FF2B5EF4-FFF2-40B4-BE49-F238E27FC236}">
                <a16:creationId xmlns:a16="http://schemas.microsoft.com/office/drawing/2014/main" id="{3F17CF64-5167-4A52-B674-CC42E367BEF3}"/>
              </a:ext>
            </a:extLst>
          </p:cNvPr>
          <p:cNvSpPr>
            <a:spLocks noGrp="1"/>
          </p:cNvSpPr>
          <p:nvPr>
            <p:ph type="subTitle" idx="1"/>
          </p:nvPr>
        </p:nvSpPr>
        <p:spPr/>
        <p:txBody>
          <a:bodyPr/>
          <a:lstStyle/>
          <a:p>
            <a:r>
              <a:rPr lang="fr-FR" dirty="0"/>
              <a:t>Les modalités de prise en charge par la Ville de Paris</a:t>
            </a:r>
          </a:p>
        </p:txBody>
      </p:sp>
    </p:spTree>
    <p:extLst>
      <p:ext uri="{BB962C8B-B14F-4D97-AF65-F5344CB8AC3E}">
        <p14:creationId xmlns:p14="http://schemas.microsoft.com/office/powerpoint/2010/main" val="344282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E093D465-4463-4D69-834E-F4736CEF4E18}"/>
              </a:ext>
            </a:extLst>
          </p:cNvPr>
          <p:cNvSpPr>
            <a:spLocks noGrp="1"/>
          </p:cNvSpPr>
          <p:nvPr>
            <p:ph type="ctrTitle"/>
          </p:nvPr>
        </p:nvSpPr>
        <p:spPr/>
        <p:txBody>
          <a:bodyPr/>
          <a:lstStyle/>
          <a:p>
            <a:r>
              <a:rPr lang="fr-FR" sz="18000" dirty="0">
                <a:solidFill>
                  <a:schemeClr val="accent3"/>
                </a:solidFill>
              </a:rPr>
              <a:t>03</a:t>
            </a:r>
          </a:p>
        </p:txBody>
      </p:sp>
      <p:sp>
        <p:nvSpPr>
          <p:cNvPr id="7" name="Sous-titre 6">
            <a:extLst>
              <a:ext uri="{FF2B5EF4-FFF2-40B4-BE49-F238E27FC236}">
                <a16:creationId xmlns:a16="http://schemas.microsoft.com/office/drawing/2014/main" id="{5F1C4D5A-04CC-429C-AC60-4B26A19B58BB}"/>
              </a:ext>
            </a:extLst>
          </p:cNvPr>
          <p:cNvSpPr>
            <a:spLocks noGrp="1"/>
          </p:cNvSpPr>
          <p:nvPr>
            <p:ph type="subTitle" idx="1"/>
          </p:nvPr>
        </p:nvSpPr>
        <p:spPr>
          <a:xfrm>
            <a:off x="3816197" y="2855331"/>
            <a:ext cx="8079879" cy="1440000"/>
          </a:xfrm>
        </p:spPr>
        <p:txBody>
          <a:bodyPr/>
          <a:lstStyle/>
          <a:p>
            <a:r>
              <a:rPr lang="fr-FR" sz="4400" dirty="0">
                <a:solidFill>
                  <a:srgbClr val="FB394A"/>
                </a:solidFill>
              </a:rPr>
              <a:t>Mise en œuvre de la P.C.H.</a:t>
            </a:r>
          </a:p>
        </p:txBody>
      </p:sp>
    </p:spTree>
    <p:extLst>
      <p:ext uri="{BB962C8B-B14F-4D97-AF65-F5344CB8AC3E}">
        <p14:creationId xmlns:p14="http://schemas.microsoft.com/office/powerpoint/2010/main" val="2030300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BE5F20F-7C0F-472F-8E4F-BBF9FBD5AB1A}"/>
              </a:ext>
            </a:extLst>
          </p:cNvPr>
          <p:cNvSpPr>
            <a:spLocks noGrp="1"/>
          </p:cNvSpPr>
          <p:nvPr>
            <p:ph type="ftr" sz="quarter" idx="11"/>
          </p:nvPr>
        </p:nvSpPr>
        <p:spPr/>
        <p: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fr-FR" sz="1000" b="0" i="0" u="none" strike="noStrike" kern="1200" cap="none" spc="0" normalizeH="0" baseline="0" noProof="0">
                <a:ln>
                  <a:noFill/>
                </a:ln>
                <a:solidFill>
                  <a:srgbClr val="071F32"/>
                </a:solidFill>
                <a:effectLst/>
                <a:uLnTx/>
                <a:uFillTx/>
                <a:latin typeface="Montserrat"/>
                <a:ea typeface="+mn-ea"/>
                <a:cs typeface="+mn-cs"/>
              </a:rPr>
              <a:t>Webinaire PCH novembre 2025</a:t>
            </a:r>
            <a:endParaRPr kumimoji="0" lang="fr-FR" sz="1000" b="0" i="0" u="none" strike="noStrike" kern="1200" cap="none" spc="0" normalizeH="0" baseline="0" noProof="0" dirty="0">
              <a:ln>
                <a:noFill/>
              </a:ln>
              <a:solidFill>
                <a:srgbClr val="071F32"/>
              </a:solidFill>
              <a:effectLst/>
              <a:uLnTx/>
              <a:uFillTx/>
              <a:latin typeface="Montserrat"/>
              <a:ea typeface="+mn-ea"/>
              <a:cs typeface="+mn-cs"/>
            </a:endParaRPr>
          </a:p>
        </p:txBody>
      </p:sp>
      <p:sp>
        <p:nvSpPr>
          <p:cNvPr id="4" name="Espace réservé du numéro de diapositive 3">
            <a:extLst>
              <a:ext uri="{FF2B5EF4-FFF2-40B4-BE49-F238E27FC236}">
                <a16:creationId xmlns:a16="http://schemas.microsoft.com/office/drawing/2014/main" id="{D1C8C881-352F-45F5-880D-DBDDF560AFCD}"/>
              </a:ext>
            </a:extLst>
          </p:cNvPr>
          <p:cNvSpPr>
            <a:spLocks noGrp="1"/>
          </p:cNvSpPr>
          <p:nvPr>
            <p:ph type="sldNum" sz="quarter" idx="12"/>
          </p:nvPr>
        </p:nvSpPr>
        <p:spPr/>
        <p:txBody>
          <a:bodyPr/>
          <a:lstStyle/>
          <a:p>
            <a:pPr marL="0" marR="0" lvl="0" indent="0" algn="r" defTabSz="914400" rtl="0" eaLnBrk="1" fontAlgn="auto" latinLnBrk="0" hangingPunct="1">
              <a:lnSpc>
                <a:spcPct val="115000"/>
              </a:lnSpc>
              <a:spcBef>
                <a:spcPts val="0"/>
              </a:spcBef>
              <a:spcAft>
                <a:spcPts val="0"/>
              </a:spcAft>
              <a:buClrTx/>
              <a:buSzTx/>
              <a:buFontTx/>
              <a:buNone/>
              <a:tabLst/>
              <a:defRPr/>
            </a:pPr>
            <a:fld id="{975A587B-5814-4D9B-9598-FE9CB954CB01}" type="slidenum">
              <a:rPr kumimoji="0" lang="fr-FR" sz="1000" b="1" i="0" u="none" strike="noStrike" kern="1200" cap="none" spc="0" normalizeH="0" baseline="0" noProof="0" smtClean="0">
                <a:ln>
                  <a:noFill/>
                </a:ln>
                <a:solidFill>
                  <a:srgbClr val="071F32"/>
                </a:solidFill>
                <a:effectLst/>
                <a:uLnTx/>
                <a:uFillTx/>
                <a:latin typeface="Montserrat"/>
                <a:ea typeface="+mn-ea"/>
                <a:cs typeface="+mn-cs"/>
              </a:rPr>
              <a:pPr marL="0" marR="0" lvl="0" indent="0" algn="r" defTabSz="914400" rtl="0" eaLnBrk="1" fontAlgn="auto" latinLnBrk="0" hangingPunct="1">
                <a:lnSpc>
                  <a:spcPct val="115000"/>
                </a:lnSpc>
                <a:spcBef>
                  <a:spcPts val="0"/>
                </a:spcBef>
                <a:spcAft>
                  <a:spcPts val="0"/>
                </a:spcAft>
                <a:buClrTx/>
                <a:buSzTx/>
                <a:buFontTx/>
                <a:buNone/>
                <a:tabLst/>
                <a:defRPr/>
              </a:pPr>
              <a:t>11</a:t>
            </a:fld>
            <a:endParaRPr kumimoji="0" lang="fr-FR" sz="1000" b="1" i="0" u="none" strike="noStrike" kern="1200" cap="none" spc="0" normalizeH="0" baseline="0" noProof="0">
              <a:ln>
                <a:noFill/>
              </a:ln>
              <a:solidFill>
                <a:srgbClr val="071F32"/>
              </a:solidFill>
              <a:effectLst/>
              <a:uLnTx/>
              <a:uFillTx/>
              <a:latin typeface="Montserrat"/>
              <a:ea typeface="+mn-ea"/>
              <a:cs typeface="+mn-cs"/>
            </a:endParaRPr>
          </a:p>
        </p:txBody>
      </p:sp>
      <p:sp>
        <p:nvSpPr>
          <p:cNvPr id="5" name="Espace réservé du texte 4">
            <a:extLst>
              <a:ext uri="{FF2B5EF4-FFF2-40B4-BE49-F238E27FC236}">
                <a16:creationId xmlns:a16="http://schemas.microsoft.com/office/drawing/2014/main" id="{BA87EF96-4A6E-449A-86E2-35755484AC8B}"/>
              </a:ext>
            </a:extLst>
          </p:cNvPr>
          <p:cNvSpPr>
            <a:spLocks noGrp="1"/>
          </p:cNvSpPr>
          <p:nvPr>
            <p:ph type="body" sz="quarter" idx="13"/>
          </p:nvPr>
        </p:nvSpPr>
        <p:spPr>
          <a:xfrm>
            <a:off x="103763" y="1265473"/>
            <a:ext cx="6699709" cy="4327054"/>
          </a:xfrm>
        </p:spPr>
        <p:txBody>
          <a:bodyPr/>
          <a:lstStyle/>
          <a:p>
            <a:r>
              <a:rPr lang="fr-FR" sz="2800" b="1" dirty="0"/>
              <a:t>                    M.D.P.H.</a:t>
            </a:r>
            <a:r>
              <a:rPr lang="fr-FR" sz="3200" b="1" dirty="0"/>
              <a:t>	</a:t>
            </a:r>
          </a:p>
          <a:p>
            <a:r>
              <a:rPr lang="fr-FR" sz="1800" dirty="0"/>
              <a:t>-   Formulaire de demande CERFA			</a:t>
            </a:r>
          </a:p>
          <a:p>
            <a:pPr marL="285750" indent="-285750">
              <a:buFontTx/>
              <a:buChar char="-"/>
            </a:pPr>
            <a:r>
              <a:rPr lang="fr-FR" sz="1800" dirty="0"/>
              <a:t>Certificat médical (CERFA)	</a:t>
            </a:r>
          </a:p>
          <a:p>
            <a:pPr marL="285750" indent="-285750">
              <a:buFontTx/>
              <a:buChar char="-"/>
            </a:pPr>
            <a:r>
              <a:rPr lang="fr-FR" sz="1800" dirty="0"/>
              <a:t>Justificatif d’identité					</a:t>
            </a:r>
          </a:p>
          <a:p>
            <a:pPr marL="285750" indent="-285750">
              <a:buFontTx/>
              <a:buChar char="-"/>
            </a:pPr>
            <a:r>
              <a:rPr lang="fr-FR" sz="1800" dirty="0"/>
              <a:t>Justificatif de domicile				</a:t>
            </a:r>
          </a:p>
          <a:p>
            <a:pPr marL="285750" indent="-285750">
              <a:buFontTx/>
              <a:buChar char="-"/>
            </a:pPr>
            <a:r>
              <a:rPr lang="fr-FR" sz="1800" dirty="0"/>
              <a:t>Bilans diagnostic</a:t>
            </a:r>
          </a:p>
          <a:p>
            <a:pPr marL="285750" indent="-285750">
              <a:buFontTx/>
              <a:buChar char="-"/>
            </a:pPr>
            <a:r>
              <a:rPr lang="fr-FR" sz="1800" dirty="0"/>
              <a:t>Tout élément médical ou paramédical complémentaire  </a:t>
            </a:r>
          </a:p>
          <a:p>
            <a:pPr marL="285750" indent="-285750">
              <a:buFontTx/>
              <a:buChar char="-"/>
            </a:pPr>
            <a:r>
              <a:rPr lang="fr-FR" sz="1800" dirty="0"/>
              <a:t>Devis si demande d’aide financière</a:t>
            </a:r>
          </a:p>
          <a:p>
            <a:pPr marL="285750" indent="-285750">
              <a:buFontTx/>
              <a:buChar char="-"/>
            </a:pPr>
            <a:endParaRPr lang="fr-FR" sz="1800" dirty="0"/>
          </a:p>
          <a:p>
            <a:pPr marL="285750" indent="-285750">
              <a:buFontTx/>
              <a:buChar char="-"/>
            </a:pPr>
            <a:endParaRPr lang="fr-FR" sz="1800" dirty="0"/>
          </a:p>
          <a:p>
            <a:pPr marL="285750" indent="-285750">
              <a:buFontTx/>
              <a:buChar char="-"/>
            </a:pPr>
            <a:endParaRPr lang="fr-FR" sz="1800" dirty="0"/>
          </a:p>
        </p:txBody>
      </p:sp>
      <p:sp>
        <p:nvSpPr>
          <p:cNvPr id="6" name="Titre 5">
            <a:extLst>
              <a:ext uri="{FF2B5EF4-FFF2-40B4-BE49-F238E27FC236}">
                <a16:creationId xmlns:a16="http://schemas.microsoft.com/office/drawing/2014/main" id="{DBCBAE0E-7B9E-4A30-A1B3-90841ED8FC29}"/>
              </a:ext>
            </a:extLst>
          </p:cNvPr>
          <p:cNvSpPr>
            <a:spLocks noGrp="1"/>
          </p:cNvSpPr>
          <p:nvPr>
            <p:ph type="title"/>
          </p:nvPr>
        </p:nvSpPr>
        <p:spPr>
          <a:xfrm>
            <a:off x="590324" y="540541"/>
            <a:ext cx="10800000" cy="468000"/>
          </a:xfrm>
        </p:spPr>
        <p:txBody>
          <a:bodyPr/>
          <a:lstStyle/>
          <a:p>
            <a:r>
              <a:rPr lang="fr-FR" dirty="0">
                <a:solidFill>
                  <a:schemeClr val="accent3"/>
                </a:solidFill>
              </a:rPr>
              <a:t>Les documents administratifs à fournir</a:t>
            </a:r>
          </a:p>
        </p:txBody>
      </p:sp>
      <p:sp>
        <p:nvSpPr>
          <p:cNvPr id="7" name="Espace réservé du texte 4">
            <a:extLst>
              <a:ext uri="{FF2B5EF4-FFF2-40B4-BE49-F238E27FC236}">
                <a16:creationId xmlns:a16="http://schemas.microsoft.com/office/drawing/2014/main" id="{29CF8060-D2F8-4309-8F65-804A92FF9454}"/>
              </a:ext>
            </a:extLst>
          </p:cNvPr>
          <p:cNvSpPr txBox="1">
            <a:spLocks/>
          </p:cNvSpPr>
          <p:nvPr/>
        </p:nvSpPr>
        <p:spPr>
          <a:xfrm>
            <a:off x="5901954" y="1265473"/>
            <a:ext cx="6699709" cy="4327054"/>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0" indent="179388" algn="l" defTabSz="914400" rtl="0" eaLnBrk="1" latinLnBrk="0" hangingPunct="1">
              <a:lnSpc>
                <a:spcPct val="130000"/>
              </a:lnSpc>
              <a:spcBef>
                <a:spcPts val="2400"/>
              </a:spcBef>
              <a:buClr>
                <a:schemeClr val="tx1"/>
              </a:buClr>
              <a:buFont typeface="+mj-lt"/>
              <a:buAutoNum type="arabicPeriod"/>
              <a:defRPr sz="1400" b="1" kern="1200">
                <a:solidFill>
                  <a:schemeClr val="tx1"/>
                </a:solidFill>
                <a:latin typeface="+mn-lt"/>
                <a:ea typeface="+mn-ea"/>
                <a:cs typeface="+mn-cs"/>
              </a:defRPr>
            </a:lvl2pPr>
            <a:lvl3pPr marL="216000" indent="109538"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800" b="1" dirty="0"/>
              <a:t>               VILLE DE PARIS</a:t>
            </a:r>
          </a:p>
          <a:p>
            <a:pPr marL="285750" indent="-285750">
              <a:buFontTx/>
              <a:buChar char="-"/>
            </a:pPr>
            <a:r>
              <a:rPr lang="fr-FR" sz="1800"/>
              <a:t>Formulaire  </a:t>
            </a:r>
            <a:r>
              <a:rPr lang="fr-FR" sz="1800" dirty="0"/>
              <a:t>PCH</a:t>
            </a:r>
          </a:p>
          <a:p>
            <a:pPr marL="285750" indent="-285750">
              <a:buFontTx/>
              <a:buChar char="-"/>
            </a:pPr>
            <a:r>
              <a:rPr lang="fr-FR" sz="1800" dirty="0"/>
              <a:t>Documents justifiant la domiciliation</a:t>
            </a:r>
          </a:p>
          <a:p>
            <a:pPr marL="285750" indent="-285750">
              <a:buFontTx/>
              <a:buChar char="-"/>
            </a:pPr>
            <a:r>
              <a:rPr lang="fr-FR" sz="1800" dirty="0"/>
              <a:t>Jugement de tutelle/curatelle (le cas échéant)</a:t>
            </a:r>
          </a:p>
          <a:p>
            <a:pPr marL="285750" indent="-285750">
              <a:buFontTx/>
              <a:buChar char="-"/>
            </a:pPr>
            <a:r>
              <a:rPr lang="fr-FR" sz="1800" dirty="0"/>
              <a:t>Dernier avis d’impôt</a:t>
            </a:r>
          </a:p>
          <a:p>
            <a:pPr marL="285750" indent="-285750">
              <a:buFontTx/>
              <a:buChar char="-"/>
            </a:pPr>
            <a:r>
              <a:rPr lang="fr-FR" sz="1800" dirty="0"/>
              <a:t>Attestation carte vitale ou copie carte vitale</a:t>
            </a:r>
          </a:p>
          <a:p>
            <a:pPr marL="285750" indent="-285750">
              <a:buFontTx/>
              <a:buChar char="-"/>
            </a:pPr>
            <a:r>
              <a:rPr lang="fr-FR" sz="1800" dirty="0"/>
              <a:t>RIB</a:t>
            </a:r>
          </a:p>
          <a:p>
            <a:pPr marL="285750" indent="-285750">
              <a:buFontTx/>
              <a:buChar char="-"/>
            </a:pPr>
            <a:r>
              <a:rPr lang="fr-FR" sz="1800" dirty="0"/>
              <a:t>Titre de séjour en cours de validité pour les </a:t>
            </a:r>
          </a:p>
          <a:p>
            <a:r>
              <a:rPr lang="fr-FR" sz="1800" dirty="0"/>
              <a:t>     personnes concernées	</a:t>
            </a:r>
          </a:p>
          <a:p>
            <a:pPr marL="285750" indent="-285750">
              <a:buFontTx/>
              <a:buChar char="-"/>
            </a:pPr>
            <a:endParaRPr lang="fr-FR" sz="1800" dirty="0"/>
          </a:p>
          <a:p>
            <a:pPr marL="285750" indent="-285750">
              <a:buFontTx/>
              <a:buChar char="-"/>
            </a:pPr>
            <a:endParaRPr lang="fr-FR" sz="1800" dirty="0"/>
          </a:p>
          <a:p>
            <a:pPr marL="285750" indent="-285750">
              <a:buFontTx/>
              <a:buChar char="-"/>
            </a:pPr>
            <a:endParaRPr lang="fr-FR" sz="1800" dirty="0"/>
          </a:p>
        </p:txBody>
      </p:sp>
      <p:sp>
        <p:nvSpPr>
          <p:cNvPr id="2" name="Rectangle 1">
            <a:extLst>
              <a:ext uri="{FF2B5EF4-FFF2-40B4-BE49-F238E27FC236}">
                <a16:creationId xmlns:a16="http://schemas.microsoft.com/office/drawing/2014/main" id="{D56C685F-3232-4004-BBE1-892BD6A4310F}"/>
              </a:ext>
            </a:extLst>
          </p:cNvPr>
          <p:cNvSpPr/>
          <p:nvPr/>
        </p:nvSpPr>
        <p:spPr>
          <a:xfrm>
            <a:off x="83890" y="1265473"/>
            <a:ext cx="5818064" cy="396086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3759E0A8-CEC6-459B-BEAD-729EFB1CD7B1}"/>
              </a:ext>
            </a:extLst>
          </p:cNvPr>
          <p:cNvSpPr/>
          <p:nvPr/>
        </p:nvSpPr>
        <p:spPr>
          <a:xfrm>
            <a:off x="5921827" y="1265473"/>
            <a:ext cx="6091208" cy="396086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55829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BE5F20F-7C0F-472F-8E4F-BBF9FBD5AB1A}"/>
              </a:ext>
            </a:extLst>
          </p:cNvPr>
          <p:cNvSpPr>
            <a:spLocks noGrp="1"/>
          </p:cNvSpPr>
          <p:nvPr>
            <p:ph type="ftr" sz="quarter" idx="11"/>
          </p:nvPr>
        </p:nvSpPr>
        <p:spPr/>
        <p: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fr-FR" sz="1000" b="0" i="0" u="none" strike="noStrike" kern="1200" cap="none" spc="0" normalizeH="0" baseline="0" noProof="0">
                <a:ln>
                  <a:noFill/>
                </a:ln>
                <a:solidFill>
                  <a:srgbClr val="071F32"/>
                </a:solidFill>
                <a:effectLst/>
                <a:uLnTx/>
                <a:uFillTx/>
                <a:latin typeface="Montserrat"/>
                <a:ea typeface="+mn-ea"/>
                <a:cs typeface="+mn-cs"/>
              </a:rPr>
              <a:t>Webinaire PCH novembre 2025</a:t>
            </a:r>
          </a:p>
        </p:txBody>
      </p:sp>
      <p:sp>
        <p:nvSpPr>
          <p:cNvPr id="4" name="Espace réservé du numéro de diapositive 3">
            <a:extLst>
              <a:ext uri="{FF2B5EF4-FFF2-40B4-BE49-F238E27FC236}">
                <a16:creationId xmlns:a16="http://schemas.microsoft.com/office/drawing/2014/main" id="{D1C8C881-352F-45F5-880D-DBDDF560AFCD}"/>
              </a:ext>
            </a:extLst>
          </p:cNvPr>
          <p:cNvSpPr>
            <a:spLocks noGrp="1"/>
          </p:cNvSpPr>
          <p:nvPr>
            <p:ph type="sldNum" sz="quarter" idx="12"/>
          </p:nvPr>
        </p:nvSpPr>
        <p:spPr/>
        <p:txBody>
          <a:bodyPr/>
          <a:lstStyle/>
          <a:p>
            <a:pPr marL="0" marR="0" lvl="0" indent="0" algn="r" defTabSz="914400" rtl="0" eaLnBrk="1" fontAlgn="auto" latinLnBrk="0" hangingPunct="1">
              <a:lnSpc>
                <a:spcPct val="115000"/>
              </a:lnSpc>
              <a:spcBef>
                <a:spcPts val="0"/>
              </a:spcBef>
              <a:spcAft>
                <a:spcPts val="0"/>
              </a:spcAft>
              <a:buClrTx/>
              <a:buSzTx/>
              <a:buFontTx/>
              <a:buNone/>
              <a:tabLst/>
              <a:defRPr/>
            </a:pPr>
            <a:fld id="{975A587B-5814-4D9B-9598-FE9CB954CB01}" type="slidenum">
              <a:rPr kumimoji="0" lang="fr-FR" sz="1000" b="1" i="0" u="none" strike="noStrike" kern="1200" cap="none" spc="0" normalizeH="0" baseline="0" noProof="0" smtClean="0">
                <a:ln>
                  <a:noFill/>
                </a:ln>
                <a:solidFill>
                  <a:srgbClr val="071F32"/>
                </a:solidFill>
                <a:effectLst/>
                <a:uLnTx/>
                <a:uFillTx/>
                <a:latin typeface="Montserrat"/>
                <a:ea typeface="+mn-ea"/>
                <a:cs typeface="+mn-cs"/>
              </a:rPr>
              <a:pPr marL="0" marR="0" lvl="0" indent="0" algn="r" defTabSz="914400" rtl="0" eaLnBrk="1" fontAlgn="auto" latinLnBrk="0" hangingPunct="1">
                <a:lnSpc>
                  <a:spcPct val="115000"/>
                </a:lnSpc>
                <a:spcBef>
                  <a:spcPts val="0"/>
                </a:spcBef>
                <a:spcAft>
                  <a:spcPts val="0"/>
                </a:spcAft>
                <a:buClrTx/>
                <a:buSzTx/>
                <a:buFontTx/>
                <a:buNone/>
                <a:tabLst/>
                <a:defRPr/>
              </a:pPr>
              <a:t>12</a:t>
            </a:fld>
            <a:endParaRPr kumimoji="0" lang="fr-FR" sz="1000" b="1" i="0" u="none" strike="noStrike" kern="1200" cap="none" spc="0" normalizeH="0" baseline="0" noProof="0">
              <a:ln>
                <a:noFill/>
              </a:ln>
              <a:solidFill>
                <a:srgbClr val="071F32"/>
              </a:solidFill>
              <a:effectLst/>
              <a:uLnTx/>
              <a:uFillTx/>
              <a:latin typeface="Montserrat"/>
              <a:ea typeface="+mn-ea"/>
              <a:cs typeface="+mn-cs"/>
            </a:endParaRPr>
          </a:p>
        </p:txBody>
      </p:sp>
      <p:sp>
        <p:nvSpPr>
          <p:cNvPr id="5" name="Espace réservé du texte 4">
            <a:extLst>
              <a:ext uri="{FF2B5EF4-FFF2-40B4-BE49-F238E27FC236}">
                <a16:creationId xmlns:a16="http://schemas.microsoft.com/office/drawing/2014/main" id="{BA87EF96-4A6E-449A-86E2-35755484AC8B}"/>
              </a:ext>
            </a:extLst>
          </p:cNvPr>
          <p:cNvSpPr>
            <a:spLocks noGrp="1"/>
          </p:cNvSpPr>
          <p:nvPr>
            <p:ph type="body" sz="quarter" idx="13"/>
          </p:nvPr>
        </p:nvSpPr>
        <p:spPr>
          <a:xfrm>
            <a:off x="696000" y="1029087"/>
            <a:ext cx="10800000" cy="5155472"/>
          </a:xfrm>
        </p:spPr>
        <p:txBody>
          <a:bodyPr/>
          <a:lstStyle/>
          <a:p>
            <a:pPr marL="285750" indent="-285750">
              <a:buFont typeface="Arial" panose="020B0604020202020204" pitchFamily="34" charset="0"/>
              <a:buChar char="•"/>
            </a:pPr>
            <a:r>
              <a:rPr lang="fr-FR" sz="1800" b="1" dirty="0"/>
              <a:t>Pour la P.C.H. aide humaine </a:t>
            </a:r>
            <a:r>
              <a:rPr lang="fr-FR" sz="1800" dirty="0"/>
              <a:t>:</a:t>
            </a:r>
          </a:p>
          <a:p>
            <a:pPr marL="645750" lvl="4" indent="-285750">
              <a:buFontTx/>
              <a:buChar char="-"/>
            </a:pPr>
            <a:r>
              <a:rPr lang="fr-FR" sz="1800" dirty="0"/>
              <a:t>Renseigner précisément le formulaire de renseignements transmis par la D.S.O.L avec la répartition des heures. </a:t>
            </a:r>
          </a:p>
          <a:p>
            <a:pPr lvl="4"/>
            <a:endParaRPr lang="fr-FR" sz="1800" dirty="0"/>
          </a:p>
          <a:p>
            <a:pPr lvl="4"/>
            <a:r>
              <a:rPr lang="fr-FR" sz="1800" dirty="0"/>
              <a:t>Exemple : la M.D.P.H. m’a octroyé 100 heures d’aide humaine. Je renseigne le formulaire reçu en indiquant 50 heures avec un prestataire et 50 heures avec un aidant familial.</a:t>
            </a:r>
          </a:p>
          <a:p>
            <a:pPr lvl="4"/>
            <a:endParaRPr lang="fr-FR" sz="1800" dirty="0"/>
          </a:p>
          <a:p>
            <a:pPr lvl="4"/>
            <a:r>
              <a:rPr lang="fr-FR" sz="1800" dirty="0"/>
              <a:t>                         </a:t>
            </a:r>
          </a:p>
          <a:p>
            <a:pPr lvl="4"/>
            <a:endParaRPr lang="fr-FR" sz="1800" dirty="0"/>
          </a:p>
          <a:p>
            <a:pPr lvl="4" algn="ctr"/>
            <a:r>
              <a:rPr lang="fr-FR" sz="1800" dirty="0"/>
              <a:t>Prévenir la D.S.O.L par écrit de tout changement d’utilisation du plan d’aide</a:t>
            </a:r>
          </a:p>
          <a:p>
            <a:pPr marL="360363" lvl="5" indent="0">
              <a:buNone/>
            </a:pPr>
            <a:endParaRPr lang="fr-FR" sz="1800" dirty="0"/>
          </a:p>
          <a:p>
            <a:pPr marL="360363" lvl="5" indent="0" algn="ctr">
              <a:buNone/>
            </a:pPr>
            <a:r>
              <a:rPr lang="fr-FR" dirty="0"/>
              <a:t>La rétroactivité ne pourra être versée que sur présentation de justificatifs de dépenses</a:t>
            </a:r>
          </a:p>
          <a:p>
            <a:pPr marL="360363" lvl="5" indent="0">
              <a:buNone/>
            </a:pPr>
            <a:endParaRPr lang="fr-FR" sz="1800" dirty="0"/>
          </a:p>
        </p:txBody>
      </p:sp>
      <p:sp>
        <p:nvSpPr>
          <p:cNvPr id="6" name="Titre 5">
            <a:extLst>
              <a:ext uri="{FF2B5EF4-FFF2-40B4-BE49-F238E27FC236}">
                <a16:creationId xmlns:a16="http://schemas.microsoft.com/office/drawing/2014/main" id="{DBCBAE0E-7B9E-4A30-A1B3-90841ED8FC29}"/>
              </a:ext>
            </a:extLst>
          </p:cNvPr>
          <p:cNvSpPr>
            <a:spLocks noGrp="1"/>
          </p:cNvSpPr>
          <p:nvPr>
            <p:ph type="title"/>
          </p:nvPr>
        </p:nvSpPr>
        <p:spPr>
          <a:xfrm>
            <a:off x="696000" y="242366"/>
            <a:ext cx="10800000" cy="468000"/>
          </a:xfrm>
        </p:spPr>
        <p:txBody>
          <a:bodyPr/>
          <a:lstStyle/>
          <a:p>
            <a:r>
              <a:rPr lang="fr-FR" dirty="0">
                <a:solidFill>
                  <a:schemeClr val="accent3"/>
                </a:solidFill>
              </a:rPr>
              <a:t>Les informations importantes</a:t>
            </a:r>
          </a:p>
        </p:txBody>
      </p:sp>
      <p:pic>
        <p:nvPicPr>
          <p:cNvPr id="7" name="Image 6">
            <a:extLst>
              <a:ext uri="{FF2B5EF4-FFF2-40B4-BE49-F238E27FC236}">
                <a16:creationId xmlns:a16="http://schemas.microsoft.com/office/drawing/2014/main" id="{6063B3A9-34DB-41F2-A356-22A1C7F6B4D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35338" y="3606823"/>
            <a:ext cx="2029445" cy="758971"/>
          </a:xfrm>
          <a:prstGeom prst="rect">
            <a:avLst/>
          </a:prstGeom>
        </p:spPr>
      </p:pic>
    </p:spTree>
    <p:extLst>
      <p:ext uri="{BB962C8B-B14F-4D97-AF65-F5344CB8AC3E}">
        <p14:creationId xmlns:p14="http://schemas.microsoft.com/office/powerpoint/2010/main" val="4225365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BE5F20F-7C0F-472F-8E4F-BBF9FBD5AB1A}"/>
              </a:ext>
            </a:extLst>
          </p:cNvPr>
          <p:cNvSpPr>
            <a:spLocks noGrp="1"/>
          </p:cNvSpPr>
          <p:nvPr>
            <p:ph type="ftr" sz="quarter" idx="11"/>
          </p:nvPr>
        </p:nvSpPr>
        <p:spPr/>
        <p: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fr-FR" sz="1000" b="0" i="0" u="none" strike="noStrike" kern="1200" cap="none" spc="0" normalizeH="0" baseline="0" noProof="0">
                <a:ln>
                  <a:noFill/>
                </a:ln>
                <a:solidFill>
                  <a:srgbClr val="071F32"/>
                </a:solidFill>
                <a:effectLst/>
                <a:uLnTx/>
                <a:uFillTx/>
                <a:latin typeface="Montserrat"/>
                <a:ea typeface="+mn-ea"/>
                <a:cs typeface="+mn-cs"/>
              </a:rPr>
              <a:t>Webinaire PCH novembre 2025</a:t>
            </a:r>
          </a:p>
        </p:txBody>
      </p:sp>
      <p:sp>
        <p:nvSpPr>
          <p:cNvPr id="4" name="Espace réservé du numéro de diapositive 3">
            <a:extLst>
              <a:ext uri="{FF2B5EF4-FFF2-40B4-BE49-F238E27FC236}">
                <a16:creationId xmlns:a16="http://schemas.microsoft.com/office/drawing/2014/main" id="{D1C8C881-352F-45F5-880D-DBDDF560AFCD}"/>
              </a:ext>
            </a:extLst>
          </p:cNvPr>
          <p:cNvSpPr>
            <a:spLocks noGrp="1"/>
          </p:cNvSpPr>
          <p:nvPr>
            <p:ph type="sldNum" sz="quarter" idx="12"/>
          </p:nvPr>
        </p:nvSpPr>
        <p:spPr/>
        <p:txBody>
          <a:bodyPr/>
          <a:lstStyle/>
          <a:p>
            <a:pPr marL="0" marR="0" lvl="0" indent="0" algn="r" defTabSz="914400" rtl="0" eaLnBrk="1" fontAlgn="auto" latinLnBrk="0" hangingPunct="1">
              <a:lnSpc>
                <a:spcPct val="115000"/>
              </a:lnSpc>
              <a:spcBef>
                <a:spcPts val="0"/>
              </a:spcBef>
              <a:spcAft>
                <a:spcPts val="0"/>
              </a:spcAft>
              <a:buClrTx/>
              <a:buSzTx/>
              <a:buFontTx/>
              <a:buNone/>
              <a:tabLst/>
              <a:defRPr/>
            </a:pPr>
            <a:fld id="{975A587B-5814-4D9B-9598-FE9CB954CB01}" type="slidenum">
              <a:rPr kumimoji="0" lang="fr-FR" sz="1000" b="1" i="0" u="none" strike="noStrike" kern="1200" cap="none" spc="0" normalizeH="0" baseline="0" noProof="0" smtClean="0">
                <a:ln>
                  <a:noFill/>
                </a:ln>
                <a:solidFill>
                  <a:srgbClr val="071F32"/>
                </a:solidFill>
                <a:effectLst/>
                <a:uLnTx/>
                <a:uFillTx/>
                <a:latin typeface="Montserrat"/>
                <a:ea typeface="+mn-ea"/>
                <a:cs typeface="+mn-cs"/>
              </a:rPr>
              <a:pPr marL="0" marR="0" lvl="0" indent="0" algn="r" defTabSz="914400" rtl="0" eaLnBrk="1" fontAlgn="auto" latinLnBrk="0" hangingPunct="1">
                <a:lnSpc>
                  <a:spcPct val="115000"/>
                </a:lnSpc>
                <a:spcBef>
                  <a:spcPts val="0"/>
                </a:spcBef>
                <a:spcAft>
                  <a:spcPts val="0"/>
                </a:spcAft>
                <a:buClrTx/>
                <a:buSzTx/>
                <a:buFontTx/>
                <a:buNone/>
                <a:tabLst/>
                <a:defRPr/>
              </a:pPr>
              <a:t>13</a:t>
            </a:fld>
            <a:endParaRPr kumimoji="0" lang="fr-FR" sz="1000" b="1" i="0" u="none" strike="noStrike" kern="1200" cap="none" spc="0" normalizeH="0" baseline="0" noProof="0">
              <a:ln>
                <a:noFill/>
              </a:ln>
              <a:solidFill>
                <a:srgbClr val="071F32"/>
              </a:solidFill>
              <a:effectLst/>
              <a:uLnTx/>
              <a:uFillTx/>
              <a:latin typeface="Montserrat"/>
              <a:ea typeface="+mn-ea"/>
              <a:cs typeface="+mn-cs"/>
            </a:endParaRPr>
          </a:p>
        </p:txBody>
      </p:sp>
      <p:sp>
        <p:nvSpPr>
          <p:cNvPr id="6" name="Titre 5">
            <a:extLst>
              <a:ext uri="{FF2B5EF4-FFF2-40B4-BE49-F238E27FC236}">
                <a16:creationId xmlns:a16="http://schemas.microsoft.com/office/drawing/2014/main" id="{DBCBAE0E-7B9E-4A30-A1B3-90841ED8FC29}"/>
              </a:ext>
            </a:extLst>
          </p:cNvPr>
          <p:cNvSpPr>
            <a:spLocks noGrp="1"/>
          </p:cNvSpPr>
          <p:nvPr>
            <p:ph type="title"/>
          </p:nvPr>
        </p:nvSpPr>
        <p:spPr>
          <a:xfrm>
            <a:off x="647700" y="188275"/>
            <a:ext cx="10800000" cy="468000"/>
          </a:xfrm>
        </p:spPr>
        <p:txBody>
          <a:bodyPr/>
          <a:lstStyle/>
          <a:p>
            <a:r>
              <a:rPr lang="fr-FR" dirty="0">
                <a:solidFill>
                  <a:schemeClr val="accent3"/>
                </a:solidFill>
              </a:rPr>
              <a:t>Les informations importantes : FOCUS AIDE HUMAINE</a:t>
            </a:r>
          </a:p>
        </p:txBody>
      </p:sp>
      <p:pic>
        <p:nvPicPr>
          <p:cNvPr id="20" name="Image 19" descr="Comment fonctionne le virement instantané ? - Fiches Pratiques  Ecommercemag.fr">
            <a:extLst>
              <a:ext uri="{FF2B5EF4-FFF2-40B4-BE49-F238E27FC236}">
                <a16:creationId xmlns:a16="http://schemas.microsoft.com/office/drawing/2014/main" id="{CF568C25-C600-4942-AF91-68A5AF666CEA}"/>
              </a:ext>
            </a:extLst>
          </p:cNvPr>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29072" b="22807"/>
          <a:stretch>
            <a:fillRect/>
          </a:stretch>
        </p:blipFill>
        <p:spPr bwMode="auto">
          <a:xfrm>
            <a:off x="8640454" y="2232453"/>
            <a:ext cx="1320292" cy="661668"/>
          </a:xfrm>
          <a:prstGeom prst="rect">
            <a:avLst/>
          </a:prstGeom>
          <a:noFill/>
          <a:ln>
            <a:noFill/>
          </a:ln>
          <a:extLst>
            <a:ext uri="{53640926-AAD7-44D8-BBD7-CCE9431645EC}">
              <a14:shadowObscured xmlns:a14="http://schemas.microsoft.com/office/drawing/2010/main"/>
            </a:ext>
          </a:extLst>
        </p:spPr>
      </p:pic>
      <p:graphicFrame>
        <p:nvGraphicFramePr>
          <p:cNvPr id="21" name="Tableau 20">
            <a:extLst>
              <a:ext uri="{FF2B5EF4-FFF2-40B4-BE49-F238E27FC236}">
                <a16:creationId xmlns:a16="http://schemas.microsoft.com/office/drawing/2014/main" id="{CB96EB35-C646-431A-A647-52C16EF396CB}"/>
              </a:ext>
            </a:extLst>
          </p:cNvPr>
          <p:cNvGraphicFramePr>
            <a:graphicFrameLocks noGrp="1"/>
          </p:cNvGraphicFramePr>
          <p:nvPr>
            <p:extLst>
              <p:ext uri="{D42A27DB-BD31-4B8C-83A1-F6EECF244321}">
                <p14:modId xmlns:p14="http://schemas.microsoft.com/office/powerpoint/2010/main" val="2239907058"/>
              </p:ext>
            </p:extLst>
          </p:nvPr>
        </p:nvGraphicFramePr>
        <p:xfrm>
          <a:off x="423069" y="844550"/>
          <a:ext cx="11478827" cy="5259582"/>
        </p:xfrm>
        <a:graphic>
          <a:graphicData uri="http://schemas.openxmlformats.org/drawingml/2006/table">
            <a:tbl>
              <a:tblPr firstRow="1" bandRow="1">
                <a:tableStyleId>{073A0DAA-6AF3-43AB-8588-CEC1D06C72B9}</a:tableStyleId>
              </a:tblPr>
              <a:tblGrid>
                <a:gridCol w="2095130">
                  <a:extLst>
                    <a:ext uri="{9D8B030D-6E8A-4147-A177-3AD203B41FA5}">
                      <a16:colId xmlns:a16="http://schemas.microsoft.com/office/drawing/2014/main" val="553980257"/>
                    </a:ext>
                  </a:extLst>
                </a:gridCol>
                <a:gridCol w="4548426">
                  <a:extLst>
                    <a:ext uri="{9D8B030D-6E8A-4147-A177-3AD203B41FA5}">
                      <a16:colId xmlns:a16="http://schemas.microsoft.com/office/drawing/2014/main" val="3265917237"/>
                    </a:ext>
                  </a:extLst>
                </a:gridCol>
                <a:gridCol w="3374644">
                  <a:extLst>
                    <a:ext uri="{9D8B030D-6E8A-4147-A177-3AD203B41FA5}">
                      <a16:colId xmlns:a16="http://schemas.microsoft.com/office/drawing/2014/main" val="3752016917"/>
                    </a:ext>
                  </a:extLst>
                </a:gridCol>
                <a:gridCol w="1460627">
                  <a:extLst>
                    <a:ext uri="{9D8B030D-6E8A-4147-A177-3AD203B41FA5}">
                      <a16:colId xmlns:a16="http://schemas.microsoft.com/office/drawing/2014/main" val="2533931461"/>
                    </a:ext>
                  </a:extLst>
                </a:gridCol>
              </a:tblGrid>
              <a:tr h="998686">
                <a:tc>
                  <a:txBody>
                    <a:bodyPr/>
                    <a:lstStyle/>
                    <a:p>
                      <a:pPr algn="just"/>
                      <a:endParaRPr lang="fr-FR" sz="1600" dirty="0"/>
                    </a:p>
                    <a:p>
                      <a:pPr algn="just"/>
                      <a:r>
                        <a:rPr lang="fr-FR" sz="1600" dirty="0"/>
                        <a:t>   Qui intervient ?</a:t>
                      </a:r>
                    </a:p>
                  </a:txBody>
                  <a:tcPr/>
                </a:tc>
                <a:tc>
                  <a:txBody>
                    <a:bodyPr/>
                    <a:lstStyle/>
                    <a:p>
                      <a:pPr algn="ctr"/>
                      <a:endParaRPr lang="fr-FR" sz="1600" dirty="0"/>
                    </a:p>
                    <a:p>
                      <a:pPr algn="ctr"/>
                      <a:r>
                        <a:rPr lang="fr-FR" sz="1600" dirty="0"/>
                        <a:t>C’est quoi ? </a:t>
                      </a:r>
                    </a:p>
                  </a:txBody>
                  <a:tcPr/>
                </a:tc>
                <a:tc>
                  <a:txBody>
                    <a:bodyPr/>
                    <a:lstStyle/>
                    <a:p>
                      <a:pPr algn="ctr"/>
                      <a:endParaRPr lang="fr-FR" sz="1600" dirty="0"/>
                    </a:p>
                    <a:p>
                      <a:pPr algn="ctr"/>
                      <a:r>
                        <a:rPr lang="fr-FR" sz="1600" dirty="0"/>
                        <a:t>Mode de versement</a:t>
                      </a:r>
                    </a:p>
                  </a:txBody>
                  <a:tcPr/>
                </a:tc>
                <a:tc>
                  <a:txBody>
                    <a:bodyPr/>
                    <a:lstStyle/>
                    <a:p>
                      <a:pPr algn="ctr"/>
                      <a:r>
                        <a:rPr lang="fr-FR" sz="1600" dirty="0"/>
                        <a:t>Tarif horaire 2025</a:t>
                      </a:r>
                    </a:p>
                  </a:txBody>
                  <a:tcPr/>
                </a:tc>
                <a:extLst>
                  <a:ext uri="{0D108BD9-81ED-4DB2-BD59-A6C34878D82A}">
                    <a16:rowId xmlns:a16="http://schemas.microsoft.com/office/drawing/2014/main" val="3714124783"/>
                  </a:ext>
                </a:extLst>
              </a:tr>
              <a:tr h="1731056">
                <a:tc>
                  <a:txBody>
                    <a:bodyPr/>
                    <a:lstStyle/>
                    <a:p>
                      <a:pPr algn="ctr"/>
                      <a:endParaRPr lang="fr-FR" sz="1600" dirty="0"/>
                    </a:p>
                    <a:p>
                      <a:pPr algn="ctr"/>
                      <a:endParaRPr lang="fr-FR" sz="1600" dirty="0"/>
                    </a:p>
                    <a:p>
                      <a:pPr algn="ctr"/>
                      <a:r>
                        <a:rPr lang="fr-FR" sz="1600" dirty="0"/>
                        <a:t>Aidant Familial </a:t>
                      </a:r>
                    </a:p>
                  </a:txBody>
                  <a:tcPr/>
                </a:tc>
                <a:tc>
                  <a:txBody>
                    <a:bodyPr/>
                    <a:lstStyle/>
                    <a:p>
                      <a:pPr algn="ctr"/>
                      <a:r>
                        <a:rPr lang="fr-FR" sz="1600" b="1" kern="1200" dirty="0">
                          <a:solidFill>
                            <a:schemeClr val="dk1"/>
                          </a:solidFill>
                          <a:effectLst/>
                          <a:latin typeface="+mn-lt"/>
                          <a:ea typeface="+mn-ea"/>
                          <a:cs typeface="+mn-cs"/>
                        </a:rPr>
                        <a:t>Je me fais aider par une ou deux personnes de ma famille</a:t>
                      </a:r>
                      <a:r>
                        <a:rPr lang="fr-FR" sz="1600" kern="1200" dirty="0">
                          <a:solidFill>
                            <a:schemeClr val="dk1"/>
                          </a:solidFill>
                          <a:effectLst/>
                          <a:latin typeface="+mn-lt"/>
                          <a:ea typeface="+mn-ea"/>
                          <a:cs typeface="+mn-cs"/>
                        </a:rPr>
                        <a:t> (conjoint, concubin, père, mère, frère, sœur…). </a:t>
                      </a:r>
                    </a:p>
                    <a:p>
                      <a:pPr algn="ctr"/>
                      <a:endParaRPr lang="fr-FR" sz="1600" b="0" kern="1200" dirty="0">
                        <a:solidFill>
                          <a:schemeClr val="dk1"/>
                        </a:solidFill>
                        <a:effectLst/>
                        <a:latin typeface="+mn-lt"/>
                        <a:ea typeface="+mn-ea"/>
                        <a:cs typeface="+mn-cs"/>
                      </a:endParaRPr>
                    </a:p>
                    <a:p>
                      <a:pPr algn="ctr"/>
                      <a:r>
                        <a:rPr lang="fr-FR" sz="1600" b="0" u="sng" kern="1200" dirty="0">
                          <a:solidFill>
                            <a:schemeClr val="dk1"/>
                          </a:solidFill>
                          <a:effectLst/>
                          <a:latin typeface="+mn-lt"/>
                          <a:ea typeface="+mn-ea"/>
                          <a:cs typeface="+mn-cs"/>
                        </a:rPr>
                        <a:t>Attention </a:t>
                      </a:r>
                      <a:r>
                        <a:rPr lang="fr-FR" sz="1600" b="0" kern="1200" dirty="0">
                          <a:solidFill>
                            <a:schemeClr val="dk1"/>
                          </a:solidFill>
                          <a:effectLst/>
                          <a:latin typeface="+mn-lt"/>
                          <a:ea typeface="+mn-ea"/>
                          <a:cs typeface="+mn-cs"/>
                        </a:rPr>
                        <a:t>: </a:t>
                      </a:r>
                      <a:r>
                        <a:rPr lang="fr-FR" sz="1600" kern="1200" dirty="0">
                          <a:solidFill>
                            <a:schemeClr val="dk1"/>
                          </a:solidFill>
                          <a:effectLst/>
                          <a:latin typeface="+mn-lt"/>
                          <a:ea typeface="+mn-ea"/>
                          <a:cs typeface="+mn-cs"/>
                        </a:rPr>
                        <a:t>Un voisin ou un ami ne peut pas être mon aidant familial.</a:t>
                      </a:r>
                      <a:endParaRPr lang="fr-FR" sz="1600" dirty="0"/>
                    </a:p>
                  </a:txBody>
                  <a:tcPr/>
                </a:tc>
                <a:tc>
                  <a:txBody>
                    <a:bodyPr/>
                    <a:lstStyle/>
                    <a:p>
                      <a:pPr algn="ctr"/>
                      <a:endParaRPr lang="fr-FR" sz="1600" dirty="0"/>
                    </a:p>
                    <a:p>
                      <a:pPr algn="ctr"/>
                      <a:endParaRPr lang="fr-FR" sz="1600" dirty="0"/>
                    </a:p>
                  </a:txBody>
                  <a:tcPr/>
                </a:tc>
                <a:tc>
                  <a:txBody>
                    <a:bodyPr/>
                    <a:lstStyle/>
                    <a:p>
                      <a:pPr algn="ctr"/>
                      <a:endParaRPr lang="fr-FR" dirty="0"/>
                    </a:p>
                    <a:p>
                      <a:pPr algn="ctr"/>
                      <a:endParaRPr lang="fr-FR" dirty="0"/>
                    </a:p>
                    <a:p>
                      <a:pPr algn="ctr"/>
                      <a:r>
                        <a:rPr lang="fr-FR" dirty="0"/>
                        <a:t>4,78 €</a:t>
                      </a:r>
                    </a:p>
                  </a:txBody>
                  <a:tcPr/>
                </a:tc>
                <a:extLst>
                  <a:ext uri="{0D108BD9-81ED-4DB2-BD59-A6C34878D82A}">
                    <a16:rowId xmlns:a16="http://schemas.microsoft.com/office/drawing/2014/main" val="1182852583"/>
                  </a:ext>
                </a:extLst>
              </a:tr>
              <a:tr h="2230399">
                <a:tc>
                  <a:txBody>
                    <a:bodyPr/>
                    <a:lstStyle/>
                    <a:p>
                      <a:pPr algn="ctr"/>
                      <a:endParaRPr lang="fr-FR" sz="1600" dirty="0"/>
                    </a:p>
                    <a:p>
                      <a:pPr algn="ctr"/>
                      <a:endParaRPr lang="fr-FR" sz="1600" dirty="0"/>
                    </a:p>
                    <a:p>
                      <a:pPr algn="ctr"/>
                      <a:endParaRPr lang="fr-FR" sz="1600" dirty="0"/>
                    </a:p>
                    <a:p>
                      <a:pPr algn="ctr"/>
                      <a:endParaRPr lang="fr-FR" sz="1600" dirty="0"/>
                    </a:p>
                    <a:p>
                      <a:pPr algn="ctr"/>
                      <a:r>
                        <a:rPr lang="fr-FR" sz="1600" dirty="0"/>
                        <a:t>Service Prestataire</a:t>
                      </a:r>
                    </a:p>
                  </a:txBody>
                  <a:tcPr/>
                </a:tc>
                <a:tc>
                  <a:txBody>
                    <a:bodyPr/>
                    <a:lstStyle/>
                    <a:p>
                      <a:pPr algn="ctr"/>
                      <a:r>
                        <a:rPr lang="fr-FR" sz="1600" b="1" kern="1200" dirty="0">
                          <a:solidFill>
                            <a:schemeClr val="dk1"/>
                          </a:solidFill>
                          <a:effectLst/>
                          <a:latin typeface="+mn-lt"/>
                          <a:ea typeface="+mn-ea"/>
                          <a:cs typeface="+mn-cs"/>
                        </a:rPr>
                        <a:t>Je me fais aider par un professionnel d’une entreprise agréée </a:t>
                      </a:r>
                      <a:r>
                        <a:rPr lang="fr-FR" sz="1600" b="0" kern="1200" dirty="0">
                          <a:solidFill>
                            <a:schemeClr val="dk1"/>
                          </a:solidFill>
                          <a:effectLst/>
                          <a:latin typeface="+mn-lt"/>
                          <a:ea typeface="+mn-ea"/>
                          <a:cs typeface="+mn-cs"/>
                        </a:rPr>
                        <a:t>(liste disponible sur </a:t>
                      </a:r>
                      <a:r>
                        <a:rPr lang="fr-FR" sz="1600" b="0" i="1" kern="1200" dirty="0">
                          <a:solidFill>
                            <a:schemeClr val="dk1"/>
                          </a:solidFill>
                          <a:effectLst/>
                          <a:latin typeface="+mn-lt"/>
                          <a:ea typeface="+mn-ea"/>
                          <a:cs typeface="+mn-cs"/>
                        </a:rPr>
                        <a:t>https://monaideadomicile.paris.fr )</a:t>
                      </a:r>
                      <a:endParaRPr lang="fr-FR" sz="1600" b="0" kern="1200" dirty="0">
                        <a:solidFill>
                          <a:schemeClr val="dk1"/>
                        </a:solidFill>
                        <a:effectLst/>
                        <a:latin typeface="+mn-lt"/>
                        <a:ea typeface="+mn-ea"/>
                        <a:cs typeface="+mn-cs"/>
                      </a:endParaRPr>
                    </a:p>
                    <a:p>
                      <a:pPr algn="ctr"/>
                      <a:endParaRPr lang="fr-FR" sz="1600" kern="1200" dirty="0">
                        <a:solidFill>
                          <a:schemeClr val="dk1"/>
                        </a:solidFill>
                        <a:effectLst/>
                        <a:latin typeface="+mn-lt"/>
                        <a:ea typeface="+mn-ea"/>
                        <a:cs typeface="+mn-cs"/>
                      </a:endParaRPr>
                    </a:p>
                    <a:p>
                      <a:pPr algn="ctr"/>
                      <a:r>
                        <a:rPr lang="fr-FR" sz="1600" kern="1200" dirty="0">
                          <a:solidFill>
                            <a:schemeClr val="dk1"/>
                          </a:solidFill>
                          <a:effectLst/>
                          <a:latin typeface="+mn-lt"/>
                          <a:ea typeface="+mn-ea"/>
                          <a:cs typeface="+mn-cs"/>
                        </a:rPr>
                        <a:t>L’entreprise est l’employeur de cette personne : elle s’occupe de tout pour moi : recrutement, contrat, salaires… Elle gère le planning en fonction de mes besoins et les remplacements en cas d’absence. </a:t>
                      </a:r>
                    </a:p>
                    <a:p>
                      <a:pPr algn="ctr"/>
                      <a:endParaRPr lang="fr-FR" sz="1600" dirty="0"/>
                    </a:p>
                  </a:txBody>
                  <a:tcPr/>
                </a:tc>
                <a:tc>
                  <a:txBody>
                    <a:bodyPr/>
                    <a:lstStyle/>
                    <a:p>
                      <a:pPr algn="ctr"/>
                      <a:r>
                        <a:rPr lang="fr-FR" sz="1600" kern="1200" dirty="0">
                          <a:solidFill>
                            <a:schemeClr val="dk1"/>
                          </a:solidFill>
                          <a:effectLst/>
                          <a:latin typeface="+mn-lt"/>
                          <a:ea typeface="+mn-ea"/>
                          <a:cs typeface="+mn-cs"/>
                        </a:rPr>
                        <a:t>La Ville de Paris règle directement le prestataire ou vous envoie des CESU. </a:t>
                      </a:r>
                    </a:p>
                    <a:p>
                      <a:pPr algn="ctr"/>
                      <a:endParaRPr lang="fr-FR" sz="1600" b="1" kern="1200" dirty="0">
                        <a:solidFill>
                          <a:schemeClr val="dk1"/>
                        </a:solidFill>
                        <a:effectLst/>
                        <a:latin typeface="+mn-lt"/>
                        <a:ea typeface="+mn-ea"/>
                        <a:cs typeface="+mn-cs"/>
                      </a:endParaRPr>
                    </a:p>
                    <a:p>
                      <a:pPr algn="ctr"/>
                      <a:r>
                        <a:rPr lang="fr-FR" sz="1600" b="0" u="sng" kern="1200" dirty="0">
                          <a:solidFill>
                            <a:schemeClr val="dk1"/>
                          </a:solidFill>
                          <a:effectLst/>
                          <a:latin typeface="+mn-lt"/>
                          <a:ea typeface="+mn-ea"/>
                          <a:cs typeface="+mn-cs"/>
                        </a:rPr>
                        <a:t>Attention</a:t>
                      </a:r>
                      <a:r>
                        <a:rPr lang="fr-FR" sz="1600" b="0" kern="1200" dirty="0">
                          <a:solidFill>
                            <a:schemeClr val="dk1"/>
                          </a:solidFill>
                          <a:effectLst/>
                          <a:latin typeface="+mn-lt"/>
                          <a:ea typeface="+mn-ea"/>
                          <a:cs typeface="+mn-cs"/>
                        </a:rPr>
                        <a:t> : </a:t>
                      </a:r>
                      <a:r>
                        <a:rPr lang="fr-FR" sz="1600" kern="1200" dirty="0">
                          <a:solidFill>
                            <a:schemeClr val="dk1"/>
                          </a:solidFill>
                          <a:effectLst/>
                          <a:latin typeface="+mn-lt"/>
                          <a:ea typeface="+mn-ea"/>
                          <a:cs typeface="+mn-cs"/>
                        </a:rPr>
                        <a:t>Si je dépasse le nombre d’heures octroyé par la M.D.P.H. et/ou le tarif horaire en vigueur, je dois payer au prestataire la différence.</a:t>
                      </a:r>
                      <a:endParaRPr lang="fr-FR" sz="1600" dirty="0"/>
                    </a:p>
                  </a:txBody>
                  <a:tcPr/>
                </a:tc>
                <a:tc>
                  <a:txBody>
                    <a:bodyPr/>
                    <a:lstStyle/>
                    <a:p>
                      <a:pPr algn="ctr"/>
                      <a:endParaRPr lang="fr-FR" dirty="0"/>
                    </a:p>
                    <a:p>
                      <a:pPr algn="ctr"/>
                      <a:endParaRPr lang="fr-FR" dirty="0"/>
                    </a:p>
                    <a:p>
                      <a:pPr algn="ctr"/>
                      <a:endParaRPr lang="fr-FR" dirty="0"/>
                    </a:p>
                    <a:p>
                      <a:pPr algn="ctr"/>
                      <a:r>
                        <a:rPr lang="fr-FR" dirty="0"/>
                        <a:t>24,58 €</a:t>
                      </a:r>
                    </a:p>
                  </a:txBody>
                  <a:tcPr/>
                </a:tc>
                <a:extLst>
                  <a:ext uri="{0D108BD9-81ED-4DB2-BD59-A6C34878D82A}">
                    <a16:rowId xmlns:a16="http://schemas.microsoft.com/office/drawing/2014/main" val="4204316203"/>
                  </a:ext>
                </a:extLst>
              </a:tr>
            </a:tbl>
          </a:graphicData>
        </a:graphic>
      </p:graphicFrame>
      <p:pic>
        <p:nvPicPr>
          <p:cNvPr id="22" name="Image 21" descr="Comment fonctionne le virement instantané ? - Fiches Pratiques  Ecommercemag.fr">
            <a:extLst>
              <a:ext uri="{FF2B5EF4-FFF2-40B4-BE49-F238E27FC236}">
                <a16:creationId xmlns:a16="http://schemas.microsoft.com/office/drawing/2014/main" id="{A8005D03-B1AC-4639-A688-B5C371E84998}"/>
              </a:ext>
            </a:extLst>
          </p:cNvPr>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29072" b="22807"/>
          <a:stretch>
            <a:fillRect/>
          </a:stretch>
        </p:blipFill>
        <p:spPr bwMode="auto">
          <a:xfrm>
            <a:off x="8033335" y="2358979"/>
            <a:ext cx="1385873" cy="6616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7332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BE5F20F-7C0F-472F-8E4F-BBF9FBD5AB1A}"/>
              </a:ext>
            </a:extLst>
          </p:cNvPr>
          <p:cNvSpPr>
            <a:spLocks noGrp="1"/>
          </p:cNvSpPr>
          <p:nvPr>
            <p:ph type="ftr" sz="quarter" idx="11"/>
          </p:nvPr>
        </p:nvSpPr>
        <p:spPr/>
        <p: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fr-FR" sz="1000" b="0" i="0" u="none" strike="noStrike" kern="1200" cap="none" spc="0" normalizeH="0" baseline="0" noProof="0">
                <a:ln>
                  <a:noFill/>
                </a:ln>
                <a:solidFill>
                  <a:srgbClr val="071F32"/>
                </a:solidFill>
                <a:effectLst/>
                <a:uLnTx/>
                <a:uFillTx/>
                <a:latin typeface="Montserrat"/>
                <a:ea typeface="+mn-ea"/>
                <a:cs typeface="+mn-cs"/>
              </a:rPr>
              <a:t>Webinaire PCH novembre 2025</a:t>
            </a:r>
          </a:p>
        </p:txBody>
      </p:sp>
      <p:sp>
        <p:nvSpPr>
          <p:cNvPr id="4" name="Espace réservé du numéro de diapositive 3">
            <a:extLst>
              <a:ext uri="{FF2B5EF4-FFF2-40B4-BE49-F238E27FC236}">
                <a16:creationId xmlns:a16="http://schemas.microsoft.com/office/drawing/2014/main" id="{D1C8C881-352F-45F5-880D-DBDDF560AFCD}"/>
              </a:ext>
            </a:extLst>
          </p:cNvPr>
          <p:cNvSpPr>
            <a:spLocks noGrp="1"/>
          </p:cNvSpPr>
          <p:nvPr>
            <p:ph type="sldNum" sz="quarter" idx="12"/>
          </p:nvPr>
        </p:nvSpPr>
        <p:spPr/>
        <p:txBody>
          <a:bodyPr/>
          <a:lstStyle/>
          <a:p>
            <a:pPr marL="0" marR="0" lvl="0" indent="0" algn="r" defTabSz="914400" rtl="0" eaLnBrk="1" fontAlgn="auto" latinLnBrk="0" hangingPunct="1">
              <a:lnSpc>
                <a:spcPct val="115000"/>
              </a:lnSpc>
              <a:spcBef>
                <a:spcPts val="0"/>
              </a:spcBef>
              <a:spcAft>
                <a:spcPts val="0"/>
              </a:spcAft>
              <a:buClrTx/>
              <a:buSzTx/>
              <a:buFontTx/>
              <a:buNone/>
              <a:tabLst/>
              <a:defRPr/>
            </a:pPr>
            <a:fld id="{975A587B-5814-4D9B-9598-FE9CB954CB01}" type="slidenum">
              <a:rPr kumimoji="0" lang="fr-FR" sz="1000" b="1" i="0" u="none" strike="noStrike" kern="1200" cap="none" spc="0" normalizeH="0" baseline="0" noProof="0" smtClean="0">
                <a:ln>
                  <a:noFill/>
                </a:ln>
                <a:solidFill>
                  <a:srgbClr val="071F32"/>
                </a:solidFill>
                <a:effectLst/>
                <a:uLnTx/>
                <a:uFillTx/>
                <a:latin typeface="Montserrat"/>
                <a:ea typeface="+mn-ea"/>
                <a:cs typeface="+mn-cs"/>
              </a:rPr>
              <a:pPr marL="0" marR="0" lvl="0" indent="0" algn="r" defTabSz="914400" rtl="0" eaLnBrk="1" fontAlgn="auto" latinLnBrk="0" hangingPunct="1">
                <a:lnSpc>
                  <a:spcPct val="115000"/>
                </a:lnSpc>
                <a:spcBef>
                  <a:spcPts val="0"/>
                </a:spcBef>
                <a:spcAft>
                  <a:spcPts val="0"/>
                </a:spcAft>
                <a:buClrTx/>
                <a:buSzTx/>
                <a:buFontTx/>
                <a:buNone/>
                <a:tabLst/>
                <a:defRPr/>
              </a:pPr>
              <a:t>14</a:t>
            </a:fld>
            <a:endParaRPr kumimoji="0" lang="fr-FR" sz="1000" b="1" i="0" u="none" strike="noStrike" kern="1200" cap="none" spc="0" normalizeH="0" baseline="0" noProof="0">
              <a:ln>
                <a:noFill/>
              </a:ln>
              <a:solidFill>
                <a:srgbClr val="071F32"/>
              </a:solidFill>
              <a:effectLst/>
              <a:uLnTx/>
              <a:uFillTx/>
              <a:latin typeface="Montserrat"/>
              <a:ea typeface="+mn-ea"/>
              <a:cs typeface="+mn-cs"/>
            </a:endParaRPr>
          </a:p>
        </p:txBody>
      </p:sp>
      <p:sp>
        <p:nvSpPr>
          <p:cNvPr id="6" name="Titre 5">
            <a:extLst>
              <a:ext uri="{FF2B5EF4-FFF2-40B4-BE49-F238E27FC236}">
                <a16:creationId xmlns:a16="http://schemas.microsoft.com/office/drawing/2014/main" id="{DBCBAE0E-7B9E-4A30-A1B3-90841ED8FC29}"/>
              </a:ext>
            </a:extLst>
          </p:cNvPr>
          <p:cNvSpPr>
            <a:spLocks noGrp="1"/>
          </p:cNvSpPr>
          <p:nvPr>
            <p:ph type="title"/>
          </p:nvPr>
        </p:nvSpPr>
        <p:spPr>
          <a:xfrm>
            <a:off x="647700" y="188275"/>
            <a:ext cx="10800000" cy="468000"/>
          </a:xfrm>
        </p:spPr>
        <p:txBody>
          <a:bodyPr/>
          <a:lstStyle/>
          <a:p>
            <a:r>
              <a:rPr lang="fr-FR" dirty="0">
                <a:solidFill>
                  <a:schemeClr val="accent3"/>
                </a:solidFill>
              </a:rPr>
              <a:t>Les informations importantes : FOCUS AIDE HUMAINE</a:t>
            </a:r>
          </a:p>
        </p:txBody>
      </p:sp>
      <p:pic>
        <p:nvPicPr>
          <p:cNvPr id="20" name="Image 19" descr="Comment fonctionne le virement instantané ? - Fiches Pratiques  Ecommercemag.fr">
            <a:extLst>
              <a:ext uri="{FF2B5EF4-FFF2-40B4-BE49-F238E27FC236}">
                <a16:creationId xmlns:a16="http://schemas.microsoft.com/office/drawing/2014/main" id="{CF568C25-C600-4942-AF91-68A5AF666CEA}"/>
              </a:ext>
            </a:extLst>
          </p:cNvPr>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29072" b="22807"/>
          <a:stretch>
            <a:fillRect/>
          </a:stretch>
        </p:blipFill>
        <p:spPr bwMode="auto">
          <a:xfrm>
            <a:off x="8640454" y="2232453"/>
            <a:ext cx="1320292" cy="661668"/>
          </a:xfrm>
          <a:prstGeom prst="rect">
            <a:avLst/>
          </a:prstGeom>
          <a:noFill/>
          <a:ln>
            <a:noFill/>
          </a:ln>
          <a:extLst>
            <a:ext uri="{53640926-AAD7-44D8-BBD7-CCE9431645EC}">
              <a14:shadowObscured xmlns:a14="http://schemas.microsoft.com/office/drawing/2010/main"/>
            </a:ext>
          </a:extLst>
        </p:spPr>
      </p:pic>
      <p:graphicFrame>
        <p:nvGraphicFramePr>
          <p:cNvPr id="21" name="Tableau 20">
            <a:extLst>
              <a:ext uri="{FF2B5EF4-FFF2-40B4-BE49-F238E27FC236}">
                <a16:creationId xmlns:a16="http://schemas.microsoft.com/office/drawing/2014/main" id="{CB96EB35-C646-431A-A647-52C16EF396CB}"/>
              </a:ext>
            </a:extLst>
          </p:cNvPr>
          <p:cNvGraphicFramePr>
            <a:graphicFrameLocks noGrp="1"/>
          </p:cNvGraphicFramePr>
          <p:nvPr>
            <p:extLst>
              <p:ext uri="{D42A27DB-BD31-4B8C-83A1-F6EECF244321}">
                <p14:modId xmlns:p14="http://schemas.microsoft.com/office/powerpoint/2010/main" val="1859110817"/>
              </p:ext>
            </p:extLst>
          </p:nvPr>
        </p:nvGraphicFramePr>
        <p:xfrm>
          <a:off x="555625" y="963697"/>
          <a:ext cx="11478827" cy="4778206"/>
        </p:xfrm>
        <a:graphic>
          <a:graphicData uri="http://schemas.openxmlformats.org/drawingml/2006/table">
            <a:tbl>
              <a:tblPr firstRow="1" bandRow="1">
                <a:tableStyleId>{073A0DAA-6AF3-43AB-8588-CEC1D06C72B9}</a:tableStyleId>
              </a:tblPr>
              <a:tblGrid>
                <a:gridCol w="2095130">
                  <a:extLst>
                    <a:ext uri="{9D8B030D-6E8A-4147-A177-3AD203B41FA5}">
                      <a16:colId xmlns:a16="http://schemas.microsoft.com/office/drawing/2014/main" val="553980257"/>
                    </a:ext>
                  </a:extLst>
                </a:gridCol>
                <a:gridCol w="4548426">
                  <a:extLst>
                    <a:ext uri="{9D8B030D-6E8A-4147-A177-3AD203B41FA5}">
                      <a16:colId xmlns:a16="http://schemas.microsoft.com/office/drawing/2014/main" val="3265917237"/>
                    </a:ext>
                  </a:extLst>
                </a:gridCol>
                <a:gridCol w="3374644">
                  <a:extLst>
                    <a:ext uri="{9D8B030D-6E8A-4147-A177-3AD203B41FA5}">
                      <a16:colId xmlns:a16="http://schemas.microsoft.com/office/drawing/2014/main" val="3752016917"/>
                    </a:ext>
                  </a:extLst>
                </a:gridCol>
                <a:gridCol w="1460627">
                  <a:extLst>
                    <a:ext uri="{9D8B030D-6E8A-4147-A177-3AD203B41FA5}">
                      <a16:colId xmlns:a16="http://schemas.microsoft.com/office/drawing/2014/main" val="2533931461"/>
                    </a:ext>
                  </a:extLst>
                </a:gridCol>
              </a:tblGrid>
              <a:tr h="998686">
                <a:tc>
                  <a:txBody>
                    <a:bodyPr/>
                    <a:lstStyle/>
                    <a:p>
                      <a:pPr algn="just"/>
                      <a:endParaRPr lang="fr-FR" sz="1600" dirty="0"/>
                    </a:p>
                    <a:p>
                      <a:pPr algn="just"/>
                      <a:r>
                        <a:rPr lang="fr-FR" sz="1600" dirty="0"/>
                        <a:t>   Qui intervient ?</a:t>
                      </a:r>
                    </a:p>
                  </a:txBody>
                  <a:tcPr/>
                </a:tc>
                <a:tc>
                  <a:txBody>
                    <a:bodyPr/>
                    <a:lstStyle/>
                    <a:p>
                      <a:pPr algn="ctr"/>
                      <a:endParaRPr lang="fr-FR" sz="1600" dirty="0"/>
                    </a:p>
                    <a:p>
                      <a:pPr algn="ctr"/>
                      <a:r>
                        <a:rPr lang="fr-FR" sz="1600" dirty="0"/>
                        <a:t>C’est quoi ? </a:t>
                      </a:r>
                    </a:p>
                  </a:txBody>
                  <a:tcPr/>
                </a:tc>
                <a:tc>
                  <a:txBody>
                    <a:bodyPr/>
                    <a:lstStyle/>
                    <a:p>
                      <a:pPr algn="ctr"/>
                      <a:endParaRPr lang="fr-FR" sz="1600" dirty="0"/>
                    </a:p>
                    <a:p>
                      <a:pPr algn="ctr"/>
                      <a:r>
                        <a:rPr lang="fr-FR" sz="1600" dirty="0"/>
                        <a:t>Mode de versement</a:t>
                      </a:r>
                    </a:p>
                  </a:txBody>
                  <a:tcPr/>
                </a:tc>
                <a:tc>
                  <a:txBody>
                    <a:bodyPr/>
                    <a:lstStyle/>
                    <a:p>
                      <a:pPr algn="ctr"/>
                      <a:r>
                        <a:rPr lang="fr-FR" sz="1600" dirty="0"/>
                        <a:t>Tarif horaire 2025</a:t>
                      </a:r>
                    </a:p>
                  </a:txBody>
                  <a:tcPr/>
                </a:tc>
                <a:extLst>
                  <a:ext uri="{0D108BD9-81ED-4DB2-BD59-A6C34878D82A}">
                    <a16:rowId xmlns:a16="http://schemas.microsoft.com/office/drawing/2014/main" val="3714124783"/>
                  </a:ext>
                </a:extLst>
              </a:tr>
              <a:tr h="2230399">
                <a:tc>
                  <a:txBody>
                    <a:bodyPr/>
                    <a:lstStyle/>
                    <a:p>
                      <a:pPr algn="ctr"/>
                      <a:endParaRPr lang="fr-FR" dirty="0"/>
                    </a:p>
                    <a:p>
                      <a:pPr algn="ctr"/>
                      <a:endParaRPr lang="fr-FR" dirty="0"/>
                    </a:p>
                    <a:p>
                      <a:pPr algn="ctr"/>
                      <a:endParaRPr lang="fr-FR" dirty="0"/>
                    </a:p>
                    <a:p>
                      <a:pPr algn="ctr"/>
                      <a:endParaRPr lang="fr-FR" dirty="0"/>
                    </a:p>
                    <a:p>
                      <a:pPr algn="ctr"/>
                      <a:endParaRPr lang="fr-FR" dirty="0"/>
                    </a:p>
                    <a:p>
                      <a:pPr algn="ctr"/>
                      <a:r>
                        <a:rPr lang="fr-FR" dirty="0"/>
                        <a:t>Service Mandataire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kern="1200" dirty="0">
                          <a:solidFill>
                            <a:schemeClr val="dk1"/>
                          </a:solidFill>
                          <a:effectLst/>
                          <a:latin typeface="+mn-lt"/>
                          <a:ea typeface="+mn-ea"/>
                          <a:cs typeface="+mn-cs"/>
                        </a:rPr>
                        <a:t>J’emploie un ou des professionnels mais je me fais aider par un service agréée</a:t>
                      </a:r>
                      <a:r>
                        <a:rPr lang="fr-FR" sz="1800" b="1" kern="1200" dirty="0">
                          <a:solidFill>
                            <a:schemeClr val="dk1"/>
                          </a:solidFill>
                          <a:effectLst/>
                          <a:latin typeface="+mn-lt"/>
                          <a:ea typeface="+mn-ea"/>
                          <a:cs typeface="+mn-cs"/>
                        </a:rPr>
                        <a:t> </a:t>
                      </a:r>
                      <a:r>
                        <a:rPr lang="fr-FR" sz="1600" b="0" kern="1200" dirty="0">
                          <a:solidFill>
                            <a:schemeClr val="dk1"/>
                          </a:solidFill>
                          <a:effectLst/>
                          <a:latin typeface="+mn-lt"/>
                          <a:ea typeface="+mn-ea"/>
                          <a:cs typeface="+mn-cs"/>
                        </a:rPr>
                        <a:t>(liste disponible sur </a:t>
                      </a:r>
                      <a:r>
                        <a:rPr lang="fr-FR" sz="1600" b="0" i="1" kern="1200" dirty="0">
                          <a:solidFill>
                            <a:schemeClr val="dk1"/>
                          </a:solidFill>
                          <a:effectLst/>
                          <a:latin typeface="+mn-lt"/>
                          <a:ea typeface="+mn-ea"/>
                          <a:cs typeface="+mn-cs"/>
                        </a:rPr>
                        <a:t>https://monaideadomicile.paris.fr )</a:t>
                      </a:r>
                      <a:endParaRPr lang="fr-FR" sz="1600" b="0" kern="1200" dirty="0">
                        <a:solidFill>
                          <a:schemeClr val="dk1"/>
                        </a:solidFill>
                        <a:effectLst/>
                        <a:latin typeface="+mn-lt"/>
                        <a:ea typeface="+mn-ea"/>
                        <a:cs typeface="+mn-cs"/>
                      </a:endParaRPr>
                    </a:p>
                    <a:p>
                      <a:pPr algn="ctr"/>
                      <a:r>
                        <a:rPr lang="fr-FR" sz="1600" b="1" kern="1200" dirty="0">
                          <a:solidFill>
                            <a:schemeClr val="dk1"/>
                          </a:solidFill>
                          <a:effectLst/>
                          <a:latin typeface="+mn-lt"/>
                          <a:ea typeface="+mn-ea"/>
                          <a:cs typeface="+mn-cs"/>
                        </a:rPr>
                        <a:t>pour faire l’administratif et l’organisation</a:t>
                      </a:r>
                      <a:endParaRPr lang="fr-FR" sz="1600" kern="1200" dirty="0">
                        <a:solidFill>
                          <a:schemeClr val="dk1"/>
                        </a:solidFill>
                        <a:effectLst/>
                        <a:latin typeface="+mn-lt"/>
                        <a:ea typeface="+mn-ea"/>
                        <a:cs typeface="+mn-cs"/>
                      </a:endParaRPr>
                    </a:p>
                    <a:p>
                      <a:pPr algn="ctr"/>
                      <a:endParaRPr lang="fr-FR" sz="1600" kern="1200" dirty="0">
                        <a:solidFill>
                          <a:schemeClr val="dk1"/>
                        </a:solidFill>
                        <a:effectLst/>
                        <a:latin typeface="+mn-lt"/>
                        <a:ea typeface="+mn-ea"/>
                        <a:cs typeface="+mn-cs"/>
                      </a:endParaRPr>
                    </a:p>
                    <a:p>
                      <a:pPr algn="ctr"/>
                      <a:r>
                        <a:rPr lang="fr-FR" sz="1600" kern="1200" dirty="0">
                          <a:solidFill>
                            <a:schemeClr val="dk1"/>
                          </a:solidFill>
                          <a:effectLst/>
                          <a:latin typeface="+mn-lt"/>
                          <a:ea typeface="+mn-ea"/>
                          <a:cs typeface="+mn-cs"/>
                        </a:rPr>
                        <a:t>La structure mandataire est un intermédiaire : elle m’aide à recruter les employés, établir le contrat de travail, s’occupe des fiches de paie et de calculer les cotisations sociales. Elle gère les plannings en fonctions de mes besoins et les remplacements en cas d’absence. </a:t>
                      </a:r>
                    </a:p>
                    <a:p>
                      <a:pPr algn="ctr"/>
                      <a:endParaRPr lang="fr-FR" sz="1600" kern="1200" dirty="0">
                        <a:solidFill>
                          <a:schemeClr val="dk1"/>
                        </a:solidFill>
                        <a:effectLst/>
                        <a:latin typeface="+mn-lt"/>
                        <a:ea typeface="+mn-ea"/>
                        <a:cs typeface="+mn-cs"/>
                      </a:endParaRPr>
                    </a:p>
                  </a:txBody>
                  <a:tcPr/>
                </a:tc>
                <a:tc>
                  <a:txBody>
                    <a:bodyPr/>
                    <a:lstStyle/>
                    <a:p>
                      <a:pPr algn="ctr"/>
                      <a:endParaRPr lang="fr-FR" sz="1600" kern="1200" dirty="0">
                        <a:solidFill>
                          <a:schemeClr val="dk1"/>
                        </a:solidFill>
                        <a:effectLst/>
                        <a:latin typeface="+mn-lt"/>
                        <a:ea typeface="+mn-ea"/>
                        <a:cs typeface="+mn-cs"/>
                      </a:endParaRPr>
                    </a:p>
                    <a:p>
                      <a:pPr algn="ctr"/>
                      <a:endParaRPr lang="fr-FR" sz="1600" b="1" kern="1200" dirty="0">
                        <a:solidFill>
                          <a:schemeClr val="dk1"/>
                        </a:solidFill>
                        <a:effectLst/>
                        <a:latin typeface="+mn-lt"/>
                        <a:ea typeface="+mn-ea"/>
                        <a:cs typeface="+mn-cs"/>
                      </a:endParaRPr>
                    </a:p>
                    <a:p>
                      <a:pPr algn="ctr"/>
                      <a:endParaRPr lang="fr-FR" sz="1600" b="1" kern="1200" dirty="0">
                        <a:solidFill>
                          <a:schemeClr val="dk1"/>
                        </a:solidFill>
                        <a:effectLst/>
                        <a:latin typeface="+mn-lt"/>
                        <a:ea typeface="+mn-ea"/>
                        <a:cs typeface="+mn-cs"/>
                      </a:endParaRPr>
                    </a:p>
                    <a:p>
                      <a:pPr algn="ctr"/>
                      <a:endParaRPr lang="fr-FR" sz="1600" b="1" kern="1200" dirty="0">
                        <a:solidFill>
                          <a:schemeClr val="dk1"/>
                        </a:solidFill>
                        <a:effectLst/>
                        <a:latin typeface="+mn-lt"/>
                        <a:ea typeface="+mn-ea"/>
                        <a:cs typeface="+mn-cs"/>
                      </a:endParaRPr>
                    </a:p>
                    <a:p>
                      <a:pPr algn="ctr"/>
                      <a:endParaRPr lang="fr-FR" sz="1600" b="1" kern="1200" dirty="0">
                        <a:solidFill>
                          <a:schemeClr val="dk1"/>
                        </a:solidFill>
                        <a:effectLst/>
                        <a:latin typeface="+mn-lt"/>
                        <a:ea typeface="+mn-ea"/>
                        <a:cs typeface="+mn-cs"/>
                      </a:endParaRPr>
                    </a:p>
                    <a:p>
                      <a:pPr algn="ctr"/>
                      <a:r>
                        <a:rPr lang="fr-FR" sz="1600" b="0" u="sng" kern="1200" dirty="0">
                          <a:solidFill>
                            <a:schemeClr val="dk1"/>
                          </a:solidFill>
                          <a:effectLst/>
                          <a:latin typeface="+mn-lt"/>
                          <a:ea typeface="+mn-ea"/>
                          <a:cs typeface="+mn-cs"/>
                        </a:rPr>
                        <a:t>Attention</a:t>
                      </a:r>
                      <a:r>
                        <a:rPr lang="fr-FR" sz="1600" b="0" kern="1200" dirty="0">
                          <a:solidFill>
                            <a:schemeClr val="dk1"/>
                          </a:solidFill>
                          <a:effectLst/>
                          <a:latin typeface="+mn-lt"/>
                          <a:ea typeface="+mn-ea"/>
                          <a:cs typeface="+mn-cs"/>
                        </a:rPr>
                        <a:t> : </a:t>
                      </a:r>
                      <a:r>
                        <a:rPr lang="fr-FR" sz="1600" kern="1200" dirty="0">
                          <a:solidFill>
                            <a:schemeClr val="dk1"/>
                          </a:solidFill>
                          <a:effectLst/>
                          <a:latin typeface="+mn-lt"/>
                          <a:ea typeface="+mn-ea"/>
                          <a:cs typeface="+mn-cs"/>
                        </a:rPr>
                        <a:t>Si je dépasse le nombre d’heures octroyé par la M.D.P.H. et/ou le tarif horaire en vigueur, je dois payer au prestataire la différence.</a:t>
                      </a:r>
                    </a:p>
                    <a:p>
                      <a:pPr algn="ctr"/>
                      <a:endParaRPr lang="fr-FR" sz="160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dk1"/>
                          </a:solidFill>
                          <a:effectLst/>
                          <a:latin typeface="+mn-lt"/>
                          <a:ea typeface="+mn-ea"/>
                          <a:cs typeface="+mn-cs"/>
                        </a:rPr>
                        <a:t>La prime de précarité des salariés reste à ma charge.</a:t>
                      </a:r>
                      <a:endParaRPr lang="fr-FR" sz="1600" dirty="0"/>
                    </a:p>
                    <a:p>
                      <a:pPr algn="ctr"/>
                      <a:endParaRPr lang="fr-FR" sz="1600" dirty="0"/>
                    </a:p>
                  </a:txBody>
                  <a:tcPr/>
                </a:tc>
                <a:tc>
                  <a:txBody>
                    <a:bodyPr/>
                    <a:lstStyle/>
                    <a:p>
                      <a:pPr algn="ctr"/>
                      <a:endParaRPr lang="fr-FR" dirty="0"/>
                    </a:p>
                    <a:p>
                      <a:pPr algn="ctr"/>
                      <a:endParaRPr lang="fr-FR" dirty="0"/>
                    </a:p>
                    <a:p>
                      <a:pPr algn="ctr"/>
                      <a:endParaRPr lang="fr-FR" dirty="0"/>
                    </a:p>
                    <a:p>
                      <a:pPr algn="ctr"/>
                      <a:endParaRPr lang="fr-FR" dirty="0"/>
                    </a:p>
                    <a:p>
                      <a:pPr algn="ctr"/>
                      <a:r>
                        <a:rPr lang="fr-FR" dirty="0"/>
                        <a:t>21,27 €</a:t>
                      </a:r>
                    </a:p>
                    <a:p>
                      <a:pPr algn="ct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ou 22,11 € avec soins </a:t>
                      </a:r>
                      <a:r>
                        <a:rPr lang="fr-FR" dirty="0" err="1"/>
                        <a:t>tracheo</a:t>
                      </a:r>
                      <a:endParaRPr lang="fr-FR" dirty="0"/>
                    </a:p>
                    <a:p>
                      <a:pPr algn="ctr"/>
                      <a:endParaRPr lang="fr-FR" dirty="0"/>
                    </a:p>
                  </a:txBody>
                  <a:tcPr/>
                </a:tc>
                <a:extLst>
                  <a:ext uri="{0D108BD9-81ED-4DB2-BD59-A6C34878D82A}">
                    <a16:rowId xmlns:a16="http://schemas.microsoft.com/office/drawing/2014/main" val="4204316203"/>
                  </a:ext>
                </a:extLst>
              </a:tr>
            </a:tbl>
          </a:graphicData>
        </a:graphic>
      </p:graphicFrame>
      <p:pic>
        <p:nvPicPr>
          <p:cNvPr id="23" name="Image 22">
            <a:extLst>
              <a:ext uri="{FF2B5EF4-FFF2-40B4-BE49-F238E27FC236}">
                <a16:creationId xmlns:a16="http://schemas.microsoft.com/office/drawing/2014/main" id="{0D7EDFA5-CC38-429D-B44C-917485F772F6}"/>
              </a:ext>
            </a:extLst>
          </p:cNvPr>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44800" y="2022648"/>
            <a:ext cx="1207169" cy="956953"/>
          </a:xfrm>
          <a:prstGeom prst="rect">
            <a:avLst/>
          </a:prstGeom>
          <a:noFill/>
          <a:ln>
            <a:noFill/>
          </a:ln>
        </p:spPr>
      </p:pic>
    </p:spTree>
    <p:extLst>
      <p:ext uri="{BB962C8B-B14F-4D97-AF65-F5344CB8AC3E}">
        <p14:creationId xmlns:p14="http://schemas.microsoft.com/office/powerpoint/2010/main" val="1366226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BE5F20F-7C0F-472F-8E4F-BBF9FBD5AB1A}"/>
              </a:ext>
            </a:extLst>
          </p:cNvPr>
          <p:cNvSpPr>
            <a:spLocks noGrp="1"/>
          </p:cNvSpPr>
          <p:nvPr>
            <p:ph type="ftr" sz="quarter" idx="11"/>
          </p:nvPr>
        </p:nvSpPr>
        <p:spPr/>
        <p: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fr-FR" sz="1000" b="0" i="0" u="none" strike="noStrike" kern="1200" cap="none" spc="0" normalizeH="0" baseline="0" noProof="0">
                <a:ln>
                  <a:noFill/>
                </a:ln>
                <a:solidFill>
                  <a:srgbClr val="071F32"/>
                </a:solidFill>
                <a:effectLst/>
                <a:uLnTx/>
                <a:uFillTx/>
                <a:latin typeface="Montserrat"/>
                <a:ea typeface="+mn-ea"/>
                <a:cs typeface="+mn-cs"/>
              </a:rPr>
              <a:t>Webinaire PCH novembre 2025</a:t>
            </a:r>
          </a:p>
        </p:txBody>
      </p:sp>
      <p:sp>
        <p:nvSpPr>
          <p:cNvPr id="4" name="Espace réservé du numéro de diapositive 3">
            <a:extLst>
              <a:ext uri="{FF2B5EF4-FFF2-40B4-BE49-F238E27FC236}">
                <a16:creationId xmlns:a16="http://schemas.microsoft.com/office/drawing/2014/main" id="{D1C8C881-352F-45F5-880D-DBDDF560AFCD}"/>
              </a:ext>
            </a:extLst>
          </p:cNvPr>
          <p:cNvSpPr>
            <a:spLocks noGrp="1"/>
          </p:cNvSpPr>
          <p:nvPr>
            <p:ph type="sldNum" sz="quarter" idx="12"/>
          </p:nvPr>
        </p:nvSpPr>
        <p:spPr/>
        <p:txBody>
          <a:bodyPr/>
          <a:lstStyle/>
          <a:p>
            <a:pPr marL="0" marR="0" lvl="0" indent="0" algn="r" defTabSz="914400" rtl="0" eaLnBrk="1" fontAlgn="auto" latinLnBrk="0" hangingPunct="1">
              <a:lnSpc>
                <a:spcPct val="115000"/>
              </a:lnSpc>
              <a:spcBef>
                <a:spcPts val="0"/>
              </a:spcBef>
              <a:spcAft>
                <a:spcPts val="0"/>
              </a:spcAft>
              <a:buClrTx/>
              <a:buSzTx/>
              <a:buFontTx/>
              <a:buNone/>
              <a:tabLst/>
              <a:defRPr/>
            </a:pPr>
            <a:fld id="{975A587B-5814-4D9B-9598-FE9CB954CB01}" type="slidenum">
              <a:rPr kumimoji="0" lang="fr-FR" sz="1000" b="1" i="0" u="none" strike="noStrike" kern="1200" cap="none" spc="0" normalizeH="0" baseline="0" noProof="0" smtClean="0">
                <a:ln>
                  <a:noFill/>
                </a:ln>
                <a:solidFill>
                  <a:srgbClr val="071F32"/>
                </a:solidFill>
                <a:effectLst/>
                <a:uLnTx/>
                <a:uFillTx/>
                <a:latin typeface="Montserrat"/>
                <a:ea typeface="+mn-ea"/>
                <a:cs typeface="+mn-cs"/>
              </a:rPr>
              <a:pPr marL="0" marR="0" lvl="0" indent="0" algn="r" defTabSz="914400" rtl="0" eaLnBrk="1" fontAlgn="auto" latinLnBrk="0" hangingPunct="1">
                <a:lnSpc>
                  <a:spcPct val="115000"/>
                </a:lnSpc>
                <a:spcBef>
                  <a:spcPts val="0"/>
                </a:spcBef>
                <a:spcAft>
                  <a:spcPts val="0"/>
                </a:spcAft>
                <a:buClrTx/>
                <a:buSzTx/>
                <a:buFontTx/>
                <a:buNone/>
                <a:tabLst/>
                <a:defRPr/>
              </a:pPr>
              <a:t>15</a:t>
            </a:fld>
            <a:endParaRPr kumimoji="0" lang="fr-FR" sz="1000" b="1" i="0" u="none" strike="noStrike" kern="1200" cap="none" spc="0" normalizeH="0" baseline="0" noProof="0">
              <a:ln>
                <a:noFill/>
              </a:ln>
              <a:solidFill>
                <a:srgbClr val="071F32"/>
              </a:solidFill>
              <a:effectLst/>
              <a:uLnTx/>
              <a:uFillTx/>
              <a:latin typeface="Montserrat"/>
              <a:ea typeface="+mn-ea"/>
              <a:cs typeface="+mn-cs"/>
            </a:endParaRPr>
          </a:p>
        </p:txBody>
      </p:sp>
      <p:sp>
        <p:nvSpPr>
          <p:cNvPr id="6" name="Titre 5">
            <a:extLst>
              <a:ext uri="{FF2B5EF4-FFF2-40B4-BE49-F238E27FC236}">
                <a16:creationId xmlns:a16="http://schemas.microsoft.com/office/drawing/2014/main" id="{DBCBAE0E-7B9E-4A30-A1B3-90841ED8FC29}"/>
              </a:ext>
            </a:extLst>
          </p:cNvPr>
          <p:cNvSpPr>
            <a:spLocks noGrp="1"/>
          </p:cNvSpPr>
          <p:nvPr>
            <p:ph type="title"/>
          </p:nvPr>
        </p:nvSpPr>
        <p:spPr>
          <a:xfrm>
            <a:off x="647700" y="188275"/>
            <a:ext cx="10800000" cy="468000"/>
          </a:xfrm>
        </p:spPr>
        <p:txBody>
          <a:bodyPr/>
          <a:lstStyle/>
          <a:p>
            <a:r>
              <a:rPr lang="fr-FR" dirty="0">
                <a:solidFill>
                  <a:schemeClr val="accent3"/>
                </a:solidFill>
              </a:rPr>
              <a:t>Les informations importantes : FOCUS AIDE HUMAINE</a:t>
            </a:r>
          </a:p>
        </p:txBody>
      </p:sp>
      <p:pic>
        <p:nvPicPr>
          <p:cNvPr id="20" name="Image 19" descr="Comment fonctionne le virement instantané ? - Fiches Pratiques  Ecommercemag.fr">
            <a:extLst>
              <a:ext uri="{FF2B5EF4-FFF2-40B4-BE49-F238E27FC236}">
                <a16:creationId xmlns:a16="http://schemas.microsoft.com/office/drawing/2014/main" id="{CF568C25-C600-4942-AF91-68A5AF666CEA}"/>
              </a:ext>
            </a:extLst>
          </p:cNvPr>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29072" b="22807"/>
          <a:stretch>
            <a:fillRect/>
          </a:stretch>
        </p:blipFill>
        <p:spPr bwMode="auto">
          <a:xfrm>
            <a:off x="8640454" y="2232453"/>
            <a:ext cx="1320292" cy="661668"/>
          </a:xfrm>
          <a:prstGeom prst="rect">
            <a:avLst/>
          </a:prstGeom>
          <a:noFill/>
          <a:ln>
            <a:noFill/>
          </a:ln>
          <a:extLst>
            <a:ext uri="{53640926-AAD7-44D8-BBD7-CCE9431645EC}">
              <a14:shadowObscured xmlns:a14="http://schemas.microsoft.com/office/drawing/2010/main"/>
            </a:ext>
          </a:extLst>
        </p:spPr>
      </p:pic>
      <p:graphicFrame>
        <p:nvGraphicFramePr>
          <p:cNvPr id="21" name="Tableau 20">
            <a:extLst>
              <a:ext uri="{FF2B5EF4-FFF2-40B4-BE49-F238E27FC236}">
                <a16:creationId xmlns:a16="http://schemas.microsoft.com/office/drawing/2014/main" id="{CB96EB35-C646-431A-A647-52C16EF396CB}"/>
              </a:ext>
            </a:extLst>
          </p:cNvPr>
          <p:cNvGraphicFramePr>
            <a:graphicFrameLocks noGrp="1"/>
          </p:cNvGraphicFramePr>
          <p:nvPr>
            <p:extLst>
              <p:ext uri="{D42A27DB-BD31-4B8C-83A1-F6EECF244321}">
                <p14:modId xmlns:p14="http://schemas.microsoft.com/office/powerpoint/2010/main" val="3740332539"/>
              </p:ext>
            </p:extLst>
          </p:nvPr>
        </p:nvGraphicFramePr>
        <p:xfrm>
          <a:off x="323850" y="879956"/>
          <a:ext cx="11478827" cy="5132063"/>
        </p:xfrm>
        <a:graphic>
          <a:graphicData uri="http://schemas.openxmlformats.org/drawingml/2006/table">
            <a:tbl>
              <a:tblPr firstRow="1" bandRow="1">
                <a:tableStyleId>{073A0DAA-6AF3-43AB-8588-CEC1D06C72B9}</a:tableStyleId>
              </a:tblPr>
              <a:tblGrid>
                <a:gridCol w="2095130">
                  <a:extLst>
                    <a:ext uri="{9D8B030D-6E8A-4147-A177-3AD203B41FA5}">
                      <a16:colId xmlns:a16="http://schemas.microsoft.com/office/drawing/2014/main" val="553980257"/>
                    </a:ext>
                  </a:extLst>
                </a:gridCol>
                <a:gridCol w="4548426">
                  <a:extLst>
                    <a:ext uri="{9D8B030D-6E8A-4147-A177-3AD203B41FA5}">
                      <a16:colId xmlns:a16="http://schemas.microsoft.com/office/drawing/2014/main" val="3265917237"/>
                    </a:ext>
                  </a:extLst>
                </a:gridCol>
                <a:gridCol w="3374644">
                  <a:extLst>
                    <a:ext uri="{9D8B030D-6E8A-4147-A177-3AD203B41FA5}">
                      <a16:colId xmlns:a16="http://schemas.microsoft.com/office/drawing/2014/main" val="3752016917"/>
                    </a:ext>
                  </a:extLst>
                </a:gridCol>
                <a:gridCol w="1460627">
                  <a:extLst>
                    <a:ext uri="{9D8B030D-6E8A-4147-A177-3AD203B41FA5}">
                      <a16:colId xmlns:a16="http://schemas.microsoft.com/office/drawing/2014/main" val="2533931461"/>
                    </a:ext>
                  </a:extLst>
                </a:gridCol>
              </a:tblGrid>
              <a:tr h="895552">
                <a:tc>
                  <a:txBody>
                    <a:bodyPr/>
                    <a:lstStyle/>
                    <a:p>
                      <a:pPr algn="just"/>
                      <a:endParaRPr lang="fr-FR" sz="1600" dirty="0"/>
                    </a:p>
                    <a:p>
                      <a:pPr algn="just"/>
                      <a:r>
                        <a:rPr lang="fr-FR" sz="1600" dirty="0"/>
                        <a:t>   Qui intervient ?</a:t>
                      </a:r>
                    </a:p>
                  </a:txBody>
                  <a:tcPr/>
                </a:tc>
                <a:tc>
                  <a:txBody>
                    <a:bodyPr/>
                    <a:lstStyle/>
                    <a:p>
                      <a:pPr algn="ctr"/>
                      <a:endParaRPr lang="fr-FR" sz="1600" dirty="0"/>
                    </a:p>
                    <a:p>
                      <a:pPr algn="ctr"/>
                      <a:r>
                        <a:rPr lang="fr-FR" sz="1600" dirty="0"/>
                        <a:t>C’est quoi ? </a:t>
                      </a:r>
                    </a:p>
                  </a:txBody>
                  <a:tcPr/>
                </a:tc>
                <a:tc>
                  <a:txBody>
                    <a:bodyPr/>
                    <a:lstStyle/>
                    <a:p>
                      <a:pPr algn="ctr"/>
                      <a:endParaRPr lang="fr-FR" sz="1600" dirty="0"/>
                    </a:p>
                    <a:p>
                      <a:pPr algn="ctr"/>
                      <a:r>
                        <a:rPr lang="fr-FR" sz="1600" dirty="0"/>
                        <a:t>Mode de versement</a:t>
                      </a:r>
                    </a:p>
                  </a:txBody>
                  <a:tcPr/>
                </a:tc>
                <a:tc>
                  <a:txBody>
                    <a:bodyPr/>
                    <a:lstStyle/>
                    <a:p>
                      <a:pPr algn="ctr"/>
                      <a:r>
                        <a:rPr lang="fr-FR" sz="1600" dirty="0"/>
                        <a:t>Tarif horaire 2025</a:t>
                      </a:r>
                    </a:p>
                  </a:txBody>
                  <a:tcPr/>
                </a:tc>
                <a:extLst>
                  <a:ext uri="{0D108BD9-81ED-4DB2-BD59-A6C34878D82A}">
                    <a16:rowId xmlns:a16="http://schemas.microsoft.com/office/drawing/2014/main" val="3714124783"/>
                  </a:ext>
                </a:extLst>
              </a:tr>
              <a:tr h="4236511">
                <a:tc>
                  <a:txBody>
                    <a:bodyPr/>
                    <a:lstStyle/>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r>
                        <a:rPr lang="fr-FR" dirty="0"/>
                        <a:t>Emploi Direct</a:t>
                      </a:r>
                    </a:p>
                  </a:txBody>
                  <a:tcPr/>
                </a:tc>
                <a:tc>
                  <a:txBody>
                    <a:bodyPr/>
                    <a:lstStyle/>
                    <a:p>
                      <a:pPr algn="ctr"/>
                      <a:endParaRPr lang="fr-FR" sz="1600" b="1" kern="1200" dirty="0">
                        <a:solidFill>
                          <a:schemeClr val="dk1"/>
                        </a:solidFill>
                        <a:effectLst/>
                        <a:latin typeface="+mn-lt"/>
                        <a:ea typeface="+mn-ea"/>
                        <a:cs typeface="+mn-cs"/>
                      </a:endParaRPr>
                    </a:p>
                    <a:p>
                      <a:pPr algn="ctr"/>
                      <a:r>
                        <a:rPr lang="fr-FR" sz="1600" b="1" kern="1200" dirty="0">
                          <a:solidFill>
                            <a:schemeClr val="dk1"/>
                          </a:solidFill>
                          <a:effectLst/>
                          <a:latin typeface="+mn-lt"/>
                          <a:ea typeface="+mn-ea"/>
                          <a:cs typeface="+mn-cs"/>
                        </a:rPr>
                        <a:t>J’emploie moi-même une ou plusieurs personnes à domicile. </a:t>
                      </a:r>
                    </a:p>
                    <a:p>
                      <a:pPr algn="ctr"/>
                      <a:endParaRPr lang="fr-FR" sz="1600" b="1" kern="1200" dirty="0">
                        <a:solidFill>
                          <a:schemeClr val="dk1"/>
                        </a:solidFill>
                        <a:effectLst/>
                        <a:latin typeface="+mn-lt"/>
                        <a:ea typeface="+mn-ea"/>
                        <a:cs typeface="+mn-cs"/>
                      </a:endParaRPr>
                    </a:p>
                    <a:p>
                      <a:pPr algn="ctr"/>
                      <a:r>
                        <a:rPr lang="fr-FR" sz="1600" b="0" u="sng" kern="1200" dirty="0">
                          <a:solidFill>
                            <a:schemeClr val="dk1"/>
                          </a:solidFill>
                          <a:effectLst/>
                          <a:latin typeface="+mn-lt"/>
                          <a:ea typeface="+mn-ea"/>
                          <a:cs typeface="+mn-cs"/>
                        </a:rPr>
                        <a:t>Attention</a:t>
                      </a:r>
                      <a:r>
                        <a:rPr lang="fr-FR" sz="1600" b="0" u="none" kern="1200" dirty="0">
                          <a:solidFill>
                            <a:schemeClr val="dk1"/>
                          </a:solidFill>
                          <a:effectLst/>
                          <a:latin typeface="+mn-lt"/>
                          <a:ea typeface="+mn-ea"/>
                          <a:cs typeface="+mn-cs"/>
                        </a:rPr>
                        <a:t> </a:t>
                      </a:r>
                      <a:r>
                        <a:rPr lang="fr-FR" sz="1600" b="0" kern="1200" dirty="0">
                          <a:solidFill>
                            <a:schemeClr val="dk1"/>
                          </a:solidFill>
                          <a:effectLst/>
                          <a:latin typeface="+mn-lt"/>
                          <a:ea typeface="+mn-ea"/>
                          <a:cs typeface="+mn-cs"/>
                        </a:rPr>
                        <a:t>: </a:t>
                      </a:r>
                    </a:p>
                    <a:p>
                      <a:pPr marL="285750" indent="-285750" algn="ctr">
                        <a:buFontTx/>
                        <a:buChar char="-"/>
                      </a:pPr>
                      <a:r>
                        <a:rPr lang="fr-FR" sz="1600" b="0" kern="1200" dirty="0">
                          <a:solidFill>
                            <a:schemeClr val="dk1"/>
                          </a:solidFill>
                          <a:effectLst/>
                          <a:latin typeface="+mn-lt"/>
                          <a:ea typeface="+mn-ea"/>
                          <a:cs typeface="+mn-cs"/>
                        </a:rPr>
                        <a:t>déclarer son employé est une obligation légale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0" kern="1200" dirty="0">
                          <a:solidFill>
                            <a:schemeClr val="dk1"/>
                          </a:solidFill>
                          <a:effectLst/>
                          <a:latin typeface="+mn-lt"/>
                          <a:ea typeface="+mn-ea"/>
                          <a:cs typeface="+mn-cs"/>
                        </a:rPr>
                        <a:t>- Il n’est pas autorisé d’employer </a:t>
                      </a:r>
                      <a:r>
                        <a:rPr lang="fr-FR" sz="1600" dirty="0"/>
                        <a:t>un ascendant, descendant, concubin ou conjoint sauf accord de la M.D.P.H. </a:t>
                      </a:r>
                    </a:p>
                    <a:p>
                      <a:pPr algn="ctr"/>
                      <a:endParaRPr lang="fr-FR" sz="1600" kern="1200" dirty="0">
                        <a:solidFill>
                          <a:schemeClr val="dk1"/>
                        </a:solidFill>
                        <a:effectLst/>
                        <a:latin typeface="+mn-lt"/>
                        <a:ea typeface="+mn-ea"/>
                        <a:cs typeface="+mn-cs"/>
                      </a:endParaRPr>
                    </a:p>
                    <a:p>
                      <a:pPr algn="ctr"/>
                      <a:r>
                        <a:rPr lang="fr-FR" sz="1600" kern="1200" dirty="0">
                          <a:solidFill>
                            <a:schemeClr val="dk1"/>
                          </a:solidFill>
                          <a:effectLst/>
                          <a:latin typeface="+mn-lt"/>
                          <a:ea typeface="+mn-ea"/>
                          <a:cs typeface="+mn-cs"/>
                        </a:rPr>
                        <a:t>Je fais le(s) contrat(s), les fiches de paie et je le(s) rémunère. Je gère le planning de mon ou mes employés. C’est moi qui paie les cotisations sociales à l’URSSAF.</a:t>
                      </a:r>
                    </a:p>
                  </a:txBody>
                  <a:tcPr/>
                </a:tc>
                <a:tc>
                  <a:txBody>
                    <a:bodyPr/>
                    <a:lstStyle/>
                    <a:p>
                      <a:pPr algn="ctr"/>
                      <a:endParaRPr lang="fr-FR" sz="1600" kern="1200" dirty="0">
                        <a:solidFill>
                          <a:schemeClr val="dk1"/>
                        </a:solidFill>
                        <a:effectLst/>
                        <a:latin typeface="+mn-lt"/>
                        <a:ea typeface="+mn-ea"/>
                        <a:cs typeface="+mn-cs"/>
                      </a:endParaRPr>
                    </a:p>
                    <a:p>
                      <a:pPr algn="ctr"/>
                      <a:endParaRPr lang="fr-FR" sz="1600" b="1" kern="1200" dirty="0">
                        <a:solidFill>
                          <a:schemeClr val="dk1"/>
                        </a:solidFill>
                        <a:effectLst/>
                        <a:latin typeface="+mn-lt"/>
                        <a:ea typeface="+mn-ea"/>
                        <a:cs typeface="+mn-cs"/>
                      </a:endParaRPr>
                    </a:p>
                    <a:p>
                      <a:pPr algn="ctr"/>
                      <a:endParaRPr lang="fr-FR" sz="1600" b="1" kern="1200" dirty="0">
                        <a:solidFill>
                          <a:schemeClr val="dk1"/>
                        </a:solidFill>
                        <a:effectLst/>
                        <a:latin typeface="+mn-lt"/>
                        <a:ea typeface="+mn-ea"/>
                        <a:cs typeface="+mn-cs"/>
                      </a:endParaRPr>
                    </a:p>
                    <a:p>
                      <a:pPr algn="ctr"/>
                      <a:endParaRPr lang="fr-FR" sz="1600" b="1" kern="1200" dirty="0">
                        <a:solidFill>
                          <a:schemeClr val="dk1"/>
                        </a:solidFill>
                        <a:effectLst/>
                        <a:latin typeface="+mn-lt"/>
                        <a:ea typeface="+mn-ea"/>
                        <a:cs typeface="+mn-cs"/>
                      </a:endParaRPr>
                    </a:p>
                    <a:p>
                      <a:pPr algn="ctr"/>
                      <a:endParaRPr lang="fr-FR" sz="1600" b="1" kern="1200" dirty="0">
                        <a:solidFill>
                          <a:schemeClr val="dk1"/>
                        </a:solidFill>
                        <a:effectLst/>
                        <a:latin typeface="+mn-lt"/>
                        <a:ea typeface="+mn-ea"/>
                        <a:cs typeface="+mn-cs"/>
                      </a:endParaRPr>
                    </a:p>
                    <a:p>
                      <a:pPr algn="ctr"/>
                      <a:r>
                        <a:rPr lang="fr-FR" sz="1600" b="0" u="sng" kern="1200" dirty="0">
                          <a:solidFill>
                            <a:schemeClr val="dk1"/>
                          </a:solidFill>
                          <a:effectLst/>
                          <a:latin typeface="+mn-lt"/>
                          <a:ea typeface="+mn-ea"/>
                          <a:cs typeface="+mn-cs"/>
                        </a:rPr>
                        <a:t>Attention</a:t>
                      </a:r>
                      <a:r>
                        <a:rPr lang="fr-FR" sz="1600" b="0" kern="1200" dirty="0">
                          <a:solidFill>
                            <a:schemeClr val="dk1"/>
                          </a:solidFill>
                          <a:effectLst/>
                          <a:latin typeface="+mn-lt"/>
                          <a:ea typeface="+mn-ea"/>
                          <a:cs typeface="+mn-cs"/>
                        </a:rPr>
                        <a:t> : </a:t>
                      </a:r>
                      <a:r>
                        <a:rPr lang="fr-FR" sz="1600" kern="1200" dirty="0">
                          <a:solidFill>
                            <a:schemeClr val="dk1"/>
                          </a:solidFill>
                          <a:effectLst/>
                          <a:latin typeface="+mn-lt"/>
                          <a:ea typeface="+mn-ea"/>
                          <a:cs typeface="+mn-cs"/>
                        </a:rPr>
                        <a:t>La Ville de Paris prend en charge les cotisations sociales à hauteur du tarif horaire en vigueur, congés payés inclus. </a:t>
                      </a:r>
                    </a:p>
                    <a:p>
                      <a:pPr algn="ctr"/>
                      <a:endParaRPr lang="fr-FR" sz="1600" kern="1200" dirty="0">
                        <a:solidFill>
                          <a:schemeClr val="dk1"/>
                        </a:solidFill>
                        <a:effectLst/>
                        <a:latin typeface="+mn-lt"/>
                        <a:ea typeface="+mn-ea"/>
                        <a:cs typeface="+mn-cs"/>
                      </a:endParaRPr>
                    </a:p>
                    <a:p>
                      <a:pPr algn="ctr"/>
                      <a:r>
                        <a:rPr lang="fr-FR" sz="1600" kern="1200" dirty="0">
                          <a:solidFill>
                            <a:schemeClr val="dk1"/>
                          </a:solidFill>
                          <a:effectLst/>
                          <a:latin typeface="+mn-lt"/>
                          <a:ea typeface="+mn-ea"/>
                          <a:cs typeface="+mn-cs"/>
                        </a:rPr>
                        <a:t>Si je dépasse le nombre d’heures octroyé par la M.D.P.H. et/ou le tarif horaire en vigueur, la différence est à ma charge.</a:t>
                      </a:r>
                    </a:p>
                  </a:txBody>
                  <a:tcPr/>
                </a:tc>
                <a:tc>
                  <a:txBody>
                    <a:bodyPr/>
                    <a:lstStyle/>
                    <a:p>
                      <a:pPr algn="ctr"/>
                      <a:endParaRPr lang="fr-FR" dirty="0"/>
                    </a:p>
                    <a:p>
                      <a:pPr algn="ctr"/>
                      <a:endParaRPr lang="fr-FR" dirty="0"/>
                    </a:p>
                    <a:p>
                      <a:pPr algn="ctr"/>
                      <a:endParaRPr lang="fr-FR" dirty="0"/>
                    </a:p>
                    <a:p>
                      <a:pPr algn="ctr"/>
                      <a:endParaRPr lang="fr-FR" dirty="0"/>
                    </a:p>
                    <a:p>
                      <a:pPr algn="ctr"/>
                      <a:endParaRPr lang="fr-FR" dirty="0"/>
                    </a:p>
                    <a:p>
                      <a:pPr algn="ctr"/>
                      <a:r>
                        <a:rPr lang="fr-FR" dirty="0"/>
                        <a:t>19,34 €</a:t>
                      </a:r>
                    </a:p>
                    <a:p>
                      <a:pPr algn="ctr"/>
                      <a:endParaRPr lang="fr-FR" dirty="0"/>
                    </a:p>
                    <a:p>
                      <a:pPr algn="ctr"/>
                      <a:r>
                        <a:rPr lang="fr-FR" dirty="0"/>
                        <a:t>ou 20,10 € avec soins </a:t>
                      </a:r>
                      <a:r>
                        <a:rPr lang="fr-FR" dirty="0" err="1"/>
                        <a:t>tracheo</a:t>
                      </a:r>
                      <a:endParaRPr lang="fr-FR" dirty="0"/>
                    </a:p>
                  </a:txBody>
                  <a:tcPr/>
                </a:tc>
                <a:extLst>
                  <a:ext uri="{0D108BD9-81ED-4DB2-BD59-A6C34878D82A}">
                    <a16:rowId xmlns:a16="http://schemas.microsoft.com/office/drawing/2014/main" val="4204316203"/>
                  </a:ext>
                </a:extLst>
              </a:tr>
            </a:tbl>
          </a:graphicData>
        </a:graphic>
      </p:graphicFrame>
      <p:pic>
        <p:nvPicPr>
          <p:cNvPr id="23" name="Image 22">
            <a:extLst>
              <a:ext uri="{FF2B5EF4-FFF2-40B4-BE49-F238E27FC236}">
                <a16:creationId xmlns:a16="http://schemas.microsoft.com/office/drawing/2014/main" id="{0D7EDFA5-CC38-429D-B44C-917485F772F6}"/>
              </a:ext>
            </a:extLst>
          </p:cNvPr>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036869" y="1937168"/>
            <a:ext cx="1207169" cy="956953"/>
          </a:xfrm>
          <a:prstGeom prst="rect">
            <a:avLst/>
          </a:prstGeom>
          <a:noFill/>
          <a:ln>
            <a:noFill/>
          </a:ln>
        </p:spPr>
      </p:pic>
      <p:pic>
        <p:nvPicPr>
          <p:cNvPr id="3074" name="Picture 10" descr="Comment fonctionne le virement instantané ? - Fiches Pratiques  Ecommercemag.fr">
            <a:extLst>
              <a:ext uri="{FF2B5EF4-FFF2-40B4-BE49-F238E27FC236}">
                <a16:creationId xmlns:a16="http://schemas.microsoft.com/office/drawing/2014/main" id="{A6460470-C6FA-45F3-8881-33A0ADC9DD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9073" b="22807"/>
          <a:stretch>
            <a:fillRect/>
          </a:stretch>
        </p:blipFill>
        <p:spPr bwMode="auto">
          <a:xfrm>
            <a:off x="0" y="0"/>
            <a:ext cx="846138" cy="4032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9" descr="Comment fonctionne le virement instantané ? - Fiches Pratiques  Ecommercemag.fr">
            <a:extLst>
              <a:ext uri="{FF2B5EF4-FFF2-40B4-BE49-F238E27FC236}">
                <a16:creationId xmlns:a16="http://schemas.microsoft.com/office/drawing/2014/main" id="{0EB17D15-D6AD-4121-9191-CC81165BD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2080" b="22752"/>
          <a:stretch>
            <a:fillRect/>
          </a:stretch>
        </p:blipFill>
        <p:spPr bwMode="auto">
          <a:xfrm>
            <a:off x="0" y="0"/>
            <a:ext cx="647700" cy="2968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8" descr="rId2">
            <a:extLst>
              <a:ext uri="{FF2B5EF4-FFF2-40B4-BE49-F238E27FC236}">
                <a16:creationId xmlns:a16="http://schemas.microsoft.com/office/drawing/2014/main" id="{9CC8C8CF-9252-40A3-833E-D761DFE955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556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Image 5" descr="Comment fonctionne le virement instantané ? - Fiches Pratiques  Ecommercemag.fr">
            <a:extLst>
              <a:ext uri="{FF2B5EF4-FFF2-40B4-BE49-F238E27FC236}">
                <a16:creationId xmlns:a16="http://schemas.microsoft.com/office/drawing/2014/main" id="{9046EFA1-39EA-4C67-8E0C-66C7AD21EF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2080" b="22752"/>
          <a:stretch>
            <a:fillRect/>
          </a:stretch>
        </p:blipFill>
        <p:spPr bwMode="auto">
          <a:xfrm>
            <a:off x="0" y="0"/>
            <a:ext cx="647700" cy="296863"/>
          </a:xfrm>
          <a:prstGeom prst="rect">
            <a:avLst/>
          </a:prstGeom>
          <a:noFill/>
          <a:extLst>
            <a:ext uri="{909E8E84-426E-40DD-AFC4-6F175D3DCCD1}">
              <a14:hiddenFill xmlns:a14="http://schemas.microsoft.com/office/drawing/2010/main">
                <a:solidFill>
                  <a:srgbClr val="FFFFFF"/>
                </a:solidFill>
              </a14:hiddenFill>
            </a:ext>
          </a:extLst>
        </p:spPr>
      </p:pic>
      <p:pic>
        <p:nvPicPr>
          <p:cNvPr id="3078" name="Image 4" descr="rId2">
            <a:extLst>
              <a:ext uri="{FF2B5EF4-FFF2-40B4-BE49-F238E27FC236}">
                <a16:creationId xmlns:a16="http://schemas.microsoft.com/office/drawing/2014/main" id="{53114601-14E0-4AE8-8ACB-C33A3E5F8C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55625"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053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BE5F20F-7C0F-472F-8E4F-BBF9FBD5AB1A}"/>
              </a:ext>
            </a:extLst>
          </p:cNvPr>
          <p:cNvSpPr>
            <a:spLocks noGrp="1"/>
          </p:cNvSpPr>
          <p:nvPr>
            <p:ph type="ftr" sz="quarter" idx="11"/>
          </p:nvPr>
        </p:nvSpPr>
        <p:spPr/>
        <p: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fr-FR" sz="1000" b="0" i="0" u="none" strike="noStrike" kern="1200" cap="none" spc="0" normalizeH="0" baseline="0" noProof="0">
                <a:ln>
                  <a:noFill/>
                </a:ln>
                <a:solidFill>
                  <a:srgbClr val="071F32"/>
                </a:solidFill>
                <a:effectLst/>
                <a:uLnTx/>
                <a:uFillTx/>
                <a:latin typeface="Montserrat"/>
                <a:ea typeface="+mn-ea"/>
                <a:cs typeface="+mn-cs"/>
              </a:rPr>
              <a:t>Webinaire PCH novembre 2025</a:t>
            </a:r>
          </a:p>
        </p:txBody>
      </p:sp>
      <p:sp>
        <p:nvSpPr>
          <p:cNvPr id="4" name="Espace réservé du numéro de diapositive 3">
            <a:extLst>
              <a:ext uri="{FF2B5EF4-FFF2-40B4-BE49-F238E27FC236}">
                <a16:creationId xmlns:a16="http://schemas.microsoft.com/office/drawing/2014/main" id="{D1C8C881-352F-45F5-880D-DBDDF560AFCD}"/>
              </a:ext>
            </a:extLst>
          </p:cNvPr>
          <p:cNvSpPr>
            <a:spLocks noGrp="1"/>
          </p:cNvSpPr>
          <p:nvPr>
            <p:ph type="sldNum" sz="quarter" idx="12"/>
          </p:nvPr>
        </p:nvSpPr>
        <p:spPr/>
        <p:txBody>
          <a:bodyPr/>
          <a:lstStyle/>
          <a:p>
            <a:pPr marL="0" marR="0" lvl="0" indent="0" algn="r" defTabSz="914400" rtl="0" eaLnBrk="1" fontAlgn="auto" latinLnBrk="0" hangingPunct="1">
              <a:lnSpc>
                <a:spcPct val="115000"/>
              </a:lnSpc>
              <a:spcBef>
                <a:spcPts val="0"/>
              </a:spcBef>
              <a:spcAft>
                <a:spcPts val="0"/>
              </a:spcAft>
              <a:buClrTx/>
              <a:buSzTx/>
              <a:buFontTx/>
              <a:buNone/>
              <a:tabLst/>
              <a:defRPr/>
            </a:pPr>
            <a:fld id="{975A587B-5814-4D9B-9598-FE9CB954CB01}" type="slidenum">
              <a:rPr kumimoji="0" lang="fr-FR" sz="1000" b="1" i="0" u="none" strike="noStrike" kern="1200" cap="none" spc="0" normalizeH="0" baseline="0" noProof="0" smtClean="0">
                <a:ln>
                  <a:noFill/>
                </a:ln>
                <a:solidFill>
                  <a:srgbClr val="071F32"/>
                </a:solidFill>
                <a:effectLst/>
                <a:uLnTx/>
                <a:uFillTx/>
                <a:latin typeface="Montserrat"/>
                <a:ea typeface="+mn-ea"/>
                <a:cs typeface="+mn-cs"/>
              </a:rPr>
              <a:pPr marL="0" marR="0" lvl="0" indent="0" algn="r" defTabSz="914400" rtl="0" eaLnBrk="1" fontAlgn="auto" latinLnBrk="0" hangingPunct="1">
                <a:lnSpc>
                  <a:spcPct val="115000"/>
                </a:lnSpc>
                <a:spcBef>
                  <a:spcPts val="0"/>
                </a:spcBef>
                <a:spcAft>
                  <a:spcPts val="0"/>
                </a:spcAft>
                <a:buClrTx/>
                <a:buSzTx/>
                <a:buFontTx/>
                <a:buNone/>
                <a:tabLst/>
                <a:defRPr/>
              </a:pPr>
              <a:t>16</a:t>
            </a:fld>
            <a:endParaRPr kumimoji="0" lang="fr-FR" sz="1000" b="1" i="0" u="none" strike="noStrike" kern="1200" cap="none" spc="0" normalizeH="0" baseline="0" noProof="0">
              <a:ln>
                <a:noFill/>
              </a:ln>
              <a:solidFill>
                <a:srgbClr val="071F32"/>
              </a:solidFill>
              <a:effectLst/>
              <a:uLnTx/>
              <a:uFillTx/>
              <a:latin typeface="Montserrat"/>
              <a:ea typeface="+mn-ea"/>
              <a:cs typeface="+mn-cs"/>
            </a:endParaRPr>
          </a:p>
        </p:txBody>
      </p:sp>
      <p:sp>
        <p:nvSpPr>
          <p:cNvPr id="5" name="Espace réservé du texte 4">
            <a:extLst>
              <a:ext uri="{FF2B5EF4-FFF2-40B4-BE49-F238E27FC236}">
                <a16:creationId xmlns:a16="http://schemas.microsoft.com/office/drawing/2014/main" id="{BA87EF96-4A6E-449A-86E2-35755484AC8B}"/>
              </a:ext>
            </a:extLst>
          </p:cNvPr>
          <p:cNvSpPr>
            <a:spLocks noGrp="1"/>
          </p:cNvSpPr>
          <p:nvPr>
            <p:ph type="body" sz="quarter" idx="13"/>
          </p:nvPr>
        </p:nvSpPr>
        <p:spPr>
          <a:xfrm>
            <a:off x="590324" y="1265473"/>
            <a:ext cx="10800000" cy="4327054"/>
          </a:xfrm>
        </p:spPr>
        <p:txBody>
          <a:bodyPr/>
          <a:lstStyle/>
          <a:p>
            <a:pPr marL="285750" indent="-285750">
              <a:buFont typeface="Arial" panose="020B0604020202020204" pitchFamily="34" charset="0"/>
              <a:buChar char="•"/>
            </a:pPr>
            <a:r>
              <a:rPr lang="fr-FR" sz="1800" b="1" dirty="0"/>
              <a:t>Pour la P.C.H. aides techniques, charges exceptionnelles, aménagement du logement ou du véhicule</a:t>
            </a:r>
          </a:p>
          <a:p>
            <a:pPr marL="501750" lvl="2" indent="-285750">
              <a:buFontTx/>
              <a:buChar char="-"/>
            </a:pPr>
            <a:r>
              <a:rPr lang="fr-FR" sz="1800" dirty="0"/>
              <a:t>Le paiement se fait sur présentation d’une facture acquittée ou le paiement peut se faire directement auprès du fournisseur (document à remplir pour cela).</a:t>
            </a:r>
          </a:p>
          <a:p>
            <a:pPr marL="501750" lvl="2" indent="-285750">
              <a:buFontTx/>
              <a:buChar char="-"/>
            </a:pPr>
            <a:r>
              <a:rPr lang="fr-FR" sz="1800" dirty="0"/>
              <a:t>Le montant du paiement sera ajusté en fonction du montant réel de la facture dans la limite du montant mentionné sur la notification.</a:t>
            </a:r>
          </a:p>
          <a:p>
            <a:pPr marL="501750" lvl="2" indent="-285750">
              <a:buFontTx/>
              <a:buChar char="-"/>
            </a:pPr>
            <a:endParaRPr lang="fr-FR" sz="1800" dirty="0"/>
          </a:p>
          <a:p>
            <a:pPr marL="285750" lvl="2" indent="-285750">
              <a:spcBef>
                <a:spcPts val="0"/>
              </a:spcBef>
              <a:buFont typeface="Arial" panose="020B0604020202020204" pitchFamily="34" charset="0"/>
              <a:buChar char="•"/>
            </a:pPr>
            <a:r>
              <a:rPr lang="fr-FR" sz="1800" b="1" dirty="0"/>
              <a:t>Pour la P.C.H. frais spécifiques, surcoût de transport, et l’aide animalière</a:t>
            </a:r>
          </a:p>
          <a:p>
            <a:pPr lvl="3">
              <a:buFontTx/>
              <a:buChar char="-"/>
            </a:pPr>
            <a:r>
              <a:rPr lang="fr-FR" sz="1800" dirty="0"/>
              <a:t>Les justificatifs de paiement doivent être conservés en cas de contrôle ou de demande de prise en charge rétroactive.</a:t>
            </a:r>
          </a:p>
          <a:p>
            <a:pPr marL="285750" indent="-285750">
              <a:buFontTx/>
              <a:buChar char="-"/>
            </a:pPr>
            <a:endParaRPr lang="fr-FR" sz="1800" dirty="0"/>
          </a:p>
        </p:txBody>
      </p:sp>
      <p:sp>
        <p:nvSpPr>
          <p:cNvPr id="6" name="Titre 5">
            <a:extLst>
              <a:ext uri="{FF2B5EF4-FFF2-40B4-BE49-F238E27FC236}">
                <a16:creationId xmlns:a16="http://schemas.microsoft.com/office/drawing/2014/main" id="{DBCBAE0E-7B9E-4A30-A1B3-90841ED8FC29}"/>
              </a:ext>
            </a:extLst>
          </p:cNvPr>
          <p:cNvSpPr>
            <a:spLocks noGrp="1"/>
          </p:cNvSpPr>
          <p:nvPr>
            <p:ph type="title"/>
          </p:nvPr>
        </p:nvSpPr>
        <p:spPr/>
        <p:txBody>
          <a:bodyPr/>
          <a:lstStyle/>
          <a:p>
            <a:r>
              <a:rPr lang="fr-FR" dirty="0">
                <a:solidFill>
                  <a:schemeClr val="accent3"/>
                </a:solidFill>
              </a:rPr>
              <a:t>Les informations importantes</a:t>
            </a:r>
          </a:p>
        </p:txBody>
      </p:sp>
    </p:spTree>
    <p:extLst>
      <p:ext uri="{BB962C8B-B14F-4D97-AF65-F5344CB8AC3E}">
        <p14:creationId xmlns:p14="http://schemas.microsoft.com/office/powerpoint/2010/main" val="2846678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E093D465-4463-4D69-834E-F4736CEF4E18}"/>
              </a:ext>
            </a:extLst>
          </p:cNvPr>
          <p:cNvSpPr>
            <a:spLocks noGrp="1"/>
          </p:cNvSpPr>
          <p:nvPr>
            <p:ph type="ctrTitle"/>
          </p:nvPr>
        </p:nvSpPr>
        <p:spPr/>
        <p:txBody>
          <a:bodyPr/>
          <a:lstStyle/>
          <a:p>
            <a:r>
              <a:rPr lang="fr-FR" sz="18000" dirty="0">
                <a:solidFill>
                  <a:schemeClr val="accent4"/>
                </a:solidFill>
              </a:rPr>
              <a:t>04</a:t>
            </a:r>
          </a:p>
        </p:txBody>
      </p:sp>
      <p:sp>
        <p:nvSpPr>
          <p:cNvPr id="7" name="Sous-titre 6">
            <a:extLst>
              <a:ext uri="{FF2B5EF4-FFF2-40B4-BE49-F238E27FC236}">
                <a16:creationId xmlns:a16="http://schemas.microsoft.com/office/drawing/2014/main" id="{5F1C4D5A-04CC-429C-AC60-4B26A19B58BB}"/>
              </a:ext>
            </a:extLst>
          </p:cNvPr>
          <p:cNvSpPr>
            <a:spLocks noGrp="1"/>
          </p:cNvSpPr>
          <p:nvPr>
            <p:ph type="subTitle" idx="1"/>
          </p:nvPr>
        </p:nvSpPr>
        <p:spPr>
          <a:xfrm>
            <a:off x="4242327" y="2908598"/>
            <a:ext cx="7236872" cy="1440000"/>
          </a:xfrm>
        </p:spPr>
        <p:txBody>
          <a:bodyPr/>
          <a:lstStyle/>
          <a:p>
            <a:r>
              <a:rPr lang="fr-FR" sz="4400" dirty="0">
                <a:solidFill>
                  <a:srgbClr val="3ECD2E"/>
                </a:solidFill>
              </a:rPr>
              <a:t>Nous contacter</a:t>
            </a:r>
          </a:p>
        </p:txBody>
      </p:sp>
    </p:spTree>
    <p:extLst>
      <p:ext uri="{BB962C8B-B14F-4D97-AF65-F5344CB8AC3E}">
        <p14:creationId xmlns:p14="http://schemas.microsoft.com/office/powerpoint/2010/main" val="1074219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BE5F20F-7C0F-472F-8E4F-BBF9FBD5AB1A}"/>
              </a:ext>
            </a:extLst>
          </p:cNvPr>
          <p:cNvSpPr>
            <a:spLocks noGrp="1"/>
          </p:cNvSpPr>
          <p:nvPr>
            <p:ph type="ftr" sz="quarter" idx="11"/>
          </p:nvPr>
        </p:nvSpPr>
        <p:spPr/>
        <p: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fr-FR" sz="1000" b="0" i="0" u="none" strike="noStrike" kern="1200" cap="none" spc="0" normalizeH="0" baseline="0" noProof="0">
                <a:ln>
                  <a:noFill/>
                </a:ln>
                <a:solidFill>
                  <a:srgbClr val="071F32"/>
                </a:solidFill>
                <a:effectLst/>
                <a:uLnTx/>
                <a:uFillTx/>
                <a:latin typeface="Montserrat"/>
                <a:ea typeface="+mn-ea"/>
                <a:cs typeface="+mn-cs"/>
              </a:rPr>
              <a:t>Webinaire PCH novembre 2025</a:t>
            </a:r>
          </a:p>
        </p:txBody>
      </p:sp>
      <p:sp>
        <p:nvSpPr>
          <p:cNvPr id="4" name="Espace réservé du numéro de diapositive 3">
            <a:extLst>
              <a:ext uri="{FF2B5EF4-FFF2-40B4-BE49-F238E27FC236}">
                <a16:creationId xmlns:a16="http://schemas.microsoft.com/office/drawing/2014/main" id="{D1C8C881-352F-45F5-880D-DBDDF560AFCD}"/>
              </a:ext>
            </a:extLst>
          </p:cNvPr>
          <p:cNvSpPr>
            <a:spLocks noGrp="1"/>
          </p:cNvSpPr>
          <p:nvPr>
            <p:ph type="sldNum" sz="quarter" idx="12"/>
          </p:nvPr>
        </p:nvSpPr>
        <p:spPr/>
        <p:txBody>
          <a:bodyPr/>
          <a:lstStyle/>
          <a:p>
            <a:pPr marL="0" marR="0" lvl="0" indent="0" algn="r" defTabSz="914400" rtl="0" eaLnBrk="1" fontAlgn="auto" latinLnBrk="0" hangingPunct="1">
              <a:lnSpc>
                <a:spcPct val="115000"/>
              </a:lnSpc>
              <a:spcBef>
                <a:spcPts val="0"/>
              </a:spcBef>
              <a:spcAft>
                <a:spcPts val="0"/>
              </a:spcAft>
              <a:buClrTx/>
              <a:buSzTx/>
              <a:buFontTx/>
              <a:buNone/>
              <a:tabLst/>
              <a:defRPr/>
            </a:pPr>
            <a:fld id="{975A587B-5814-4D9B-9598-FE9CB954CB01}" type="slidenum">
              <a:rPr kumimoji="0" lang="fr-FR" sz="1000" b="1" i="0" u="none" strike="noStrike" kern="1200" cap="none" spc="0" normalizeH="0" baseline="0" noProof="0" smtClean="0">
                <a:ln>
                  <a:noFill/>
                </a:ln>
                <a:solidFill>
                  <a:srgbClr val="071F32"/>
                </a:solidFill>
                <a:effectLst/>
                <a:uLnTx/>
                <a:uFillTx/>
                <a:latin typeface="Montserrat"/>
                <a:ea typeface="+mn-ea"/>
                <a:cs typeface="+mn-cs"/>
              </a:rPr>
              <a:pPr marL="0" marR="0" lvl="0" indent="0" algn="r" defTabSz="914400" rtl="0" eaLnBrk="1" fontAlgn="auto" latinLnBrk="0" hangingPunct="1">
                <a:lnSpc>
                  <a:spcPct val="115000"/>
                </a:lnSpc>
                <a:spcBef>
                  <a:spcPts val="0"/>
                </a:spcBef>
                <a:spcAft>
                  <a:spcPts val="0"/>
                </a:spcAft>
                <a:buClrTx/>
                <a:buSzTx/>
                <a:buFontTx/>
                <a:buNone/>
                <a:tabLst/>
                <a:defRPr/>
              </a:pPr>
              <a:t>18</a:t>
            </a:fld>
            <a:endParaRPr kumimoji="0" lang="fr-FR" sz="1000" b="1" i="0" u="none" strike="noStrike" kern="1200" cap="none" spc="0" normalizeH="0" baseline="0" noProof="0">
              <a:ln>
                <a:noFill/>
              </a:ln>
              <a:solidFill>
                <a:srgbClr val="071F32"/>
              </a:solidFill>
              <a:effectLst/>
              <a:uLnTx/>
              <a:uFillTx/>
              <a:latin typeface="Montserrat"/>
              <a:ea typeface="+mn-ea"/>
              <a:cs typeface="+mn-cs"/>
            </a:endParaRPr>
          </a:p>
        </p:txBody>
      </p:sp>
      <p:sp>
        <p:nvSpPr>
          <p:cNvPr id="5" name="Espace réservé du texte 4">
            <a:extLst>
              <a:ext uri="{FF2B5EF4-FFF2-40B4-BE49-F238E27FC236}">
                <a16:creationId xmlns:a16="http://schemas.microsoft.com/office/drawing/2014/main" id="{BA87EF96-4A6E-449A-86E2-35755484AC8B}"/>
              </a:ext>
            </a:extLst>
          </p:cNvPr>
          <p:cNvSpPr>
            <a:spLocks noGrp="1"/>
          </p:cNvSpPr>
          <p:nvPr>
            <p:ph type="body" sz="quarter" idx="13"/>
          </p:nvPr>
        </p:nvSpPr>
        <p:spPr>
          <a:xfrm>
            <a:off x="590324" y="1194972"/>
            <a:ext cx="10800000" cy="4948376"/>
          </a:xfrm>
        </p:spPr>
        <p:txBody>
          <a:bodyPr/>
          <a:lstStyle/>
          <a:p>
            <a:pPr marL="285750" indent="-285750">
              <a:buFontTx/>
              <a:buChar char="-"/>
            </a:pPr>
            <a:r>
              <a:rPr lang="fr-FR" sz="1800" b="1" dirty="0"/>
              <a:t>Par téléphone </a:t>
            </a:r>
            <a:r>
              <a:rPr lang="fr-FR" sz="1800" dirty="0"/>
              <a:t>: 4 matinées par semaine (lundi, mardi, jeudi, vendredi) de 9h30 à 12h</a:t>
            </a:r>
          </a:p>
          <a:p>
            <a:pPr marL="645750" lvl="4" indent="-285750">
              <a:buFont typeface="Courier New" panose="02070309020205020404" pitchFamily="49" charset="0"/>
              <a:buChar char="o"/>
            </a:pPr>
            <a:r>
              <a:rPr lang="fr-FR" sz="1800" dirty="0"/>
              <a:t>01 43 47 80 80</a:t>
            </a:r>
          </a:p>
          <a:p>
            <a:pPr lvl="4"/>
            <a:endParaRPr lang="fr-FR" sz="1800" dirty="0"/>
          </a:p>
          <a:p>
            <a:pPr marL="273050" lvl="4" indent="-273050">
              <a:buFontTx/>
              <a:buChar char="-"/>
            </a:pPr>
            <a:r>
              <a:rPr lang="fr-FR" sz="1800" b="1" dirty="0"/>
              <a:t>Par voie électronique</a:t>
            </a:r>
            <a:endParaRPr lang="fr-FR" sz="2600" b="1" dirty="0"/>
          </a:p>
          <a:p>
            <a:pPr marL="641350" lvl="4" indent="-285750">
              <a:buFont typeface="Courier New" panose="02070309020205020404" pitchFamily="49" charset="0"/>
              <a:buChar char="o"/>
            </a:pPr>
            <a:r>
              <a:rPr lang="fr-FR" sz="1800" dirty="0">
                <a:hlinkClick r:id="rId2"/>
              </a:rPr>
              <a:t>https://sollicitations-aidesociale.paris.fr</a:t>
            </a:r>
            <a:r>
              <a:rPr lang="fr-FR" sz="1800" dirty="0"/>
              <a:t> </a:t>
            </a:r>
          </a:p>
          <a:p>
            <a:pPr marL="355600" lvl="4"/>
            <a:endParaRPr lang="fr-FR" sz="1800" dirty="0"/>
          </a:p>
          <a:p>
            <a:pPr marL="273050" lvl="4" indent="-273050">
              <a:buFontTx/>
              <a:buChar char="-"/>
            </a:pPr>
            <a:r>
              <a:rPr lang="fr-FR" sz="1800" b="1" dirty="0"/>
              <a:t>Par courrier postal</a:t>
            </a:r>
          </a:p>
          <a:p>
            <a:pPr marL="641350" lvl="4" indent="-285750">
              <a:buFont typeface="Courier New" panose="02070309020205020404" pitchFamily="49" charset="0"/>
              <a:buChar char="o"/>
            </a:pPr>
            <a:r>
              <a:rPr lang="fr-FR" sz="1800" dirty="0"/>
              <a:t>DSOL – service des aides sociales à l’autonomie</a:t>
            </a:r>
          </a:p>
          <a:p>
            <a:pPr marL="355600" lvl="4"/>
            <a:r>
              <a:rPr lang="fr-FR" sz="1800" dirty="0"/>
              <a:t>94/96 quai de la Râpée</a:t>
            </a:r>
          </a:p>
          <a:p>
            <a:pPr marL="355600" lvl="4"/>
            <a:r>
              <a:rPr lang="fr-FR" sz="1800" dirty="0"/>
              <a:t>75012 Paris</a:t>
            </a:r>
          </a:p>
          <a:p>
            <a:pPr marL="355600" lvl="4"/>
            <a:endParaRPr lang="fr-FR" sz="1800" dirty="0"/>
          </a:p>
        </p:txBody>
      </p:sp>
      <p:sp>
        <p:nvSpPr>
          <p:cNvPr id="6" name="Titre 5">
            <a:extLst>
              <a:ext uri="{FF2B5EF4-FFF2-40B4-BE49-F238E27FC236}">
                <a16:creationId xmlns:a16="http://schemas.microsoft.com/office/drawing/2014/main" id="{DBCBAE0E-7B9E-4A30-A1B3-90841ED8FC29}"/>
              </a:ext>
            </a:extLst>
          </p:cNvPr>
          <p:cNvSpPr>
            <a:spLocks noGrp="1"/>
          </p:cNvSpPr>
          <p:nvPr>
            <p:ph type="title"/>
          </p:nvPr>
        </p:nvSpPr>
        <p:spPr/>
        <p:txBody>
          <a:bodyPr/>
          <a:lstStyle/>
          <a:p>
            <a:r>
              <a:rPr lang="fr-FR" dirty="0">
                <a:solidFill>
                  <a:schemeClr val="accent4"/>
                </a:solidFill>
              </a:rPr>
              <a:t>Nous contacter</a:t>
            </a:r>
          </a:p>
        </p:txBody>
      </p:sp>
    </p:spTree>
    <p:extLst>
      <p:ext uri="{BB962C8B-B14F-4D97-AF65-F5344CB8AC3E}">
        <p14:creationId xmlns:p14="http://schemas.microsoft.com/office/powerpoint/2010/main" val="3457951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527A3F-5665-4DB1-831B-72D4F7E0E270}"/>
              </a:ext>
            </a:extLst>
          </p:cNvPr>
          <p:cNvSpPr>
            <a:spLocks noGrp="1"/>
          </p:cNvSpPr>
          <p:nvPr>
            <p:ph type="title"/>
          </p:nvPr>
        </p:nvSpPr>
        <p:spPr/>
        <p:txBody>
          <a:bodyPr/>
          <a:lstStyle/>
          <a:p>
            <a:r>
              <a:rPr lang="fr-FR" dirty="0"/>
              <a:t>Merci</a:t>
            </a:r>
          </a:p>
        </p:txBody>
      </p:sp>
    </p:spTree>
    <p:extLst>
      <p:ext uri="{BB962C8B-B14F-4D97-AF65-F5344CB8AC3E}">
        <p14:creationId xmlns:p14="http://schemas.microsoft.com/office/powerpoint/2010/main" val="2639234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F0263B8-809A-4383-9155-36A311C50696}"/>
              </a:ext>
            </a:extLst>
          </p:cNvPr>
          <p:cNvSpPr>
            <a:spLocks noGrp="1"/>
          </p:cNvSpPr>
          <p:nvPr>
            <p:ph type="body" idx="1"/>
          </p:nvPr>
        </p:nvSpPr>
        <p:spPr/>
        <p:txBody>
          <a:bodyPr/>
          <a:lstStyle/>
          <a:p>
            <a:r>
              <a:rPr lang="fr-FR" dirty="0">
                <a:solidFill>
                  <a:srgbClr val="25DCCC"/>
                </a:solidFill>
              </a:rPr>
              <a:t>01</a:t>
            </a:r>
          </a:p>
        </p:txBody>
      </p:sp>
      <p:sp>
        <p:nvSpPr>
          <p:cNvPr id="3" name="Espace réservé du pied de page 2">
            <a:extLst>
              <a:ext uri="{FF2B5EF4-FFF2-40B4-BE49-F238E27FC236}">
                <a16:creationId xmlns:a16="http://schemas.microsoft.com/office/drawing/2014/main" id="{F9ABDEBB-C8A9-4B33-8301-4807452C87B8}"/>
              </a:ext>
            </a:extLst>
          </p:cNvPr>
          <p:cNvSpPr>
            <a:spLocks noGrp="1"/>
          </p:cNvSpPr>
          <p:nvPr>
            <p:ph type="ftr" sz="quarter" idx="11"/>
          </p:nvPr>
        </p:nvSpPr>
        <p:spPr/>
        <p:txBody>
          <a:bodyPr/>
          <a:lstStyle/>
          <a:p>
            <a:pPr lvl="0"/>
            <a:r>
              <a:rPr lang="fr-FR" noProof="0" dirty="0"/>
              <a:t>Webinaire PCH novembre 2025</a:t>
            </a:r>
          </a:p>
        </p:txBody>
      </p:sp>
      <p:sp>
        <p:nvSpPr>
          <p:cNvPr id="4" name="Espace réservé du numéro de diapositive 3">
            <a:extLst>
              <a:ext uri="{FF2B5EF4-FFF2-40B4-BE49-F238E27FC236}">
                <a16:creationId xmlns:a16="http://schemas.microsoft.com/office/drawing/2014/main" id="{12EF7AA3-F6E0-4437-A8DF-0CFC275A2416}"/>
              </a:ext>
            </a:extLst>
          </p:cNvPr>
          <p:cNvSpPr>
            <a:spLocks noGrp="1"/>
          </p:cNvSpPr>
          <p:nvPr>
            <p:ph type="sldNum" sz="quarter" idx="12"/>
          </p:nvPr>
        </p:nvSpPr>
        <p:spPr/>
        <p:txBody>
          <a:bodyPr/>
          <a:lstStyle/>
          <a:p>
            <a:pPr lvl="0"/>
            <a:fld id="{975A587B-5814-4D9B-9598-FE9CB954CB01}" type="slidenum">
              <a:rPr lang="fr-FR" noProof="0" smtClean="0"/>
              <a:pPr lvl="0"/>
              <a:t>2</a:t>
            </a:fld>
            <a:endParaRPr lang="fr-FR" noProof="0" dirty="0"/>
          </a:p>
        </p:txBody>
      </p:sp>
      <p:sp>
        <p:nvSpPr>
          <p:cNvPr id="5" name="Titre 4">
            <a:extLst>
              <a:ext uri="{FF2B5EF4-FFF2-40B4-BE49-F238E27FC236}">
                <a16:creationId xmlns:a16="http://schemas.microsoft.com/office/drawing/2014/main" id="{B14DB927-DE7D-4E19-BF9C-011DC8DF75CB}"/>
              </a:ext>
            </a:extLst>
          </p:cNvPr>
          <p:cNvSpPr>
            <a:spLocks noGrp="1"/>
          </p:cNvSpPr>
          <p:nvPr>
            <p:ph type="title"/>
          </p:nvPr>
        </p:nvSpPr>
        <p:spPr/>
        <p:txBody>
          <a:bodyPr/>
          <a:lstStyle/>
          <a:p>
            <a:r>
              <a:rPr lang="fr-FR" dirty="0"/>
              <a:t>Sommaire </a:t>
            </a:r>
          </a:p>
        </p:txBody>
      </p:sp>
      <p:sp>
        <p:nvSpPr>
          <p:cNvPr id="6" name="Espace réservé du texte 5">
            <a:extLst>
              <a:ext uri="{FF2B5EF4-FFF2-40B4-BE49-F238E27FC236}">
                <a16:creationId xmlns:a16="http://schemas.microsoft.com/office/drawing/2014/main" id="{348315C3-6561-4BDC-9AE2-6AF745620AD2}"/>
              </a:ext>
            </a:extLst>
          </p:cNvPr>
          <p:cNvSpPr>
            <a:spLocks noGrp="1"/>
          </p:cNvSpPr>
          <p:nvPr>
            <p:ph type="body" sz="quarter" idx="13"/>
          </p:nvPr>
        </p:nvSpPr>
        <p:spPr/>
        <p:txBody>
          <a:bodyPr/>
          <a:lstStyle/>
          <a:p>
            <a:r>
              <a:rPr lang="fr-FR" dirty="0">
                <a:solidFill>
                  <a:srgbClr val="25DCCC"/>
                </a:solidFill>
              </a:rPr>
              <a:t>Quelques chiffres</a:t>
            </a:r>
            <a:endParaRPr lang="fr-FR" dirty="0"/>
          </a:p>
        </p:txBody>
      </p:sp>
      <p:sp>
        <p:nvSpPr>
          <p:cNvPr id="7" name="Espace réservé du texte 6">
            <a:extLst>
              <a:ext uri="{FF2B5EF4-FFF2-40B4-BE49-F238E27FC236}">
                <a16:creationId xmlns:a16="http://schemas.microsoft.com/office/drawing/2014/main" id="{E4C412A7-C172-4876-92CB-1C29DA79CF69}"/>
              </a:ext>
            </a:extLst>
          </p:cNvPr>
          <p:cNvSpPr>
            <a:spLocks noGrp="1"/>
          </p:cNvSpPr>
          <p:nvPr>
            <p:ph type="body" idx="14"/>
          </p:nvPr>
        </p:nvSpPr>
        <p:spPr/>
        <p:txBody>
          <a:bodyPr/>
          <a:lstStyle/>
          <a:p>
            <a:r>
              <a:rPr lang="fr-FR" dirty="0">
                <a:solidFill>
                  <a:schemeClr val="accent2"/>
                </a:solidFill>
              </a:rPr>
              <a:t>02</a:t>
            </a:r>
          </a:p>
        </p:txBody>
      </p:sp>
      <p:sp>
        <p:nvSpPr>
          <p:cNvPr id="8" name="Espace réservé du texte 7">
            <a:extLst>
              <a:ext uri="{FF2B5EF4-FFF2-40B4-BE49-F238E27FC236}">
                <a16:creationId xmlns:a16="http://schemas.microsoft.com/office/drawing/2014/main" id="{9AE94C8E-77B1-44FF-AEA8-5EDD34271094}"/>
              </a:ext>
            </a:extLst>
          </p:cNvPr>
          <p:cNvSpPr>
            <a:spLocks noGrp="1"/>
          </p:cNvSpPr>
          <p:nvPr>
            <p:ph type="body" sz="quarter" idx="15"/>
          </p:nvPr>
        </p:nvSpPr>
        <p:spPr/>
        <p:txBody>
          <a:bodyPr/>
          <a:lstStyle/>
          <a:p>
            <a:r>
              <a:rPr lang="fr-FR" dirty="0">
                <a:solidFill>
                  <a:srgbClr val="FFCD00"/>
                </a:solidFill>
              </a:rPr>
              <a:t>Le circuit d’un dossier</a:t>
            </a:r>
            <a:endParaRPr lang="fr-FR" dirty="0"/>
          </a:p>
        </p:txBody>
      </p:sp>
      <p:sp>
        <p:nvSpPr>
          <p:cNvPr id="9" name="Espace réservé du texte 8">
            <a:extLst>
              <a:ext uri="{FF2B5EF4-FFF2-40B4-BE49-F238E27FC236}">
                <a16:creationId xmlns:a16="http://schemas.microsoft.com/office/drawing/2014/main" id="{D1F7C2B5-F666-4718-9EC2-F0E5B18987F4}"/>
              </a:ext>
            </a:extLst>
          </p:cNvPr>
          <p:cNvSpPr>
            <a:spLocks noGrp="1"/>
          </p:cNvSpPr>
          <p:nvPr>
            <p:ph type="body" idx="16"/>
          </p:nvPr>
        </p:nvSpPr>
        <p:spPr/>
        <p:txBody>
          <a:bodyPr/>
          <a:lstStyle/>
          <a:p>
            <a:r>
              <a:rPr lang="fr-FR" dirty="0">
                <a:solidFill>
                  <a:schemeClr val="accent3"/>
                </a:solidFill>
              </a:rPr>
              <a:t>03</a:t>
            </a:r>
          </a:p>
        </p:txBody>
      </p:sp>
      <p:sp>
        <p:nvSpPr>
          <p:cNvPr id="10" name="Espace réservé du texte 9">
            <a:extLst>
              <a:ext uri="{FF2B5EF4-FFF2-40B4-BE49-F238E27FC236}">
                <a16:creationId xmlns:a16="http://schemas.microsoft.com/office/drawing/2014/main" id="{00E92A6F-547F-4611-B439-7B207C3AC4AD}"/>
              </a:ext>
            </a:extLst>
          </p:cNvPr>
          <p:cNvSpPr>
            <a:spLocks noGrp="1"/>
          </p:cNvSpPr>
          <p:nvPr>
            <p:ph type="body" sz="quarter" idx="17"/>
          </p:nvPr>
        </p:nvSpPr>
        <p:spPr/>
        <p:txBody>
          <a:bodyPr/>
          <a:lstStyle/>
          <a:p>
            <a:r>
              <a:rPr lang="fr-FR" dirty="0">
                <a:solidFill>
                  <a:srgbClr val="FB394A"/>
                </a:solidFill>
              </a:rPr>
              <a:t>Mise en œuvre de la P.C.H.</a:t>
            </a:r>
            <a:endParaRPr lang="fr-FR" dirty="0"/>
          </a:p>
        </p:txBody>
      </p:sp>
      <p:sp>
        <p:nvSpPr>
          <p:cNvPr id="11" name="Espace réservé du texte 10">
            <a:extLst>
              <a:ext uri="{FF2B5EF4-FFF2-40B4-BE49-F238E27FC236}">
                <a16:creationId xmlns:a16="http://schemas.microsoft.com/office/drawing/2014/main" id="{AEEBE6E0-F183-457C-9160-36169B71EFF2}"/>
              </a:ext>
            </a:extLst>
          </p:cNvPr>
          <p:cNvSpPr>
            <a:spLocks noGrp="1"/>
          </p:cNvSpPr>
          <p:nvPr>
            <p:ph type="body" idx="18"/>
          </p:nvPr>
        </p:nvSpPr>
        <p:spPr/>
        <p:txBody>
          <a:bodyPr/>
          <a:lstStyle/>
          <a:p>
            <a:r>
              <a:rPr lang="fr-FR" dirty="0">
                <a:solidFill>
                  <a:schemeClr val="accent4"/>
                </a:solidFill>
              </a:rPr>
              <a:t>04</a:t>
            </a:r>
          </a:p>
        </p:txBody>
      </p:sp>
      <p:sp>
        <p:nvSpPr>
          <p:cNvPr id="12" name="Espace réservé du texte 11">
            <a:extLst>
              <a:ext uri="{FF2B5EF4-FFF2-40B4-BE49-F238E27FC236}">
                <a16:creationId xmlns:a16="http://schemas.microsoft.com/office/drawing/2014/main" id="{67FAE9DB-0C85-4824-9459-8F54845EB3FA}"/>
              </a:ext>
            </a:extLst>
          </p:cNvPr>
          <p:cNvSpPr>
            <a:spLocks noGrp="1"/>
          </p:cNvSpPr>
          <p:nvPr>
            <p:ph type="body" sz="quarter" idx="19"/>
          </p:nvPr>
        </p:nvSpPr>
        <p:spPr/>
        <p:txBody>
          <a:bodyPr/>
          <a:lstStyle/>
          <a:p>
            <a:r>
              <a:rPr lang="fr-FR" dirty="0">
                <a:solidFill>
                  <a:srgbClr val="3ECD2E"/>
                </a:solidFill>
              </a:rPr>
              <a:t>Nous contacter</a:t>
            </a:r>
            <a:endParaRPr lang="fr-FR" dirty="0"/>
          </a:p>
        </p:txBody>
      </p:sp>
    </p:spTree>
    <p:extLst>
      <p:ext uri="{BB962C8B-B14F-4D97-AF65-F5344CB8AC3E}">
        <p14:creationId xmlns:p14="http://schemas.microsoft.com/office/powerpoint/2010/main" val="482412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E093D465-4463-4D69-834E-F4736CEF4E18}"/>
              </a:ext>
            </a:extLst>
          </p:cNvPr>
          <p:cNvSpPr>
            <a:spLocks noGrp="1"/>
          </p:cNvSpPr>
          <p:nvPr>
            <p:ph type="ctrTitle"/>
          </p:nvPr>
        </p:nvSpPr>
        <p:spPr/>
        <p:txBody>
          <a:bodyPr/>
          <a:lstStyle/>
          <a:p>
            <a:r>
              <a:rPr lang="fr-FR" sz="18000" dirty="0">
                <a:solidFill>
                  <a:schemeClr val="accent1"/>
                </a:solidFill>
              </a:rPr>
              <a:t>01</a:t>
            </a:r>
          </a:p>
        </p:txBody>
      </p:sp>
      <p:sp>
        <p:nvSpPr>
          <p:cNvPr id="7" name="Sous-titre 6">
            <a:extLst>
              <a:ext uri="{FF2B5EF4-FFF2-40B4-BE49-F238E27FC236}">
                <a16:creationId xmlns:a16="http://schemas.microsoft.com/office/drawing/2014/main" id="{5F1C4D5A-04CC-429C-AC60-4B26A19B58BB}"/>
              </a:ext>
            </a:extLst>
          </p:cNvPr>
          <p:cNvSpPr>
            <a:spLocks noGrp="1"/>
          </p:cNvSpPr>
          <p:nvPr>
            <p:ph type="subTitle" idx="1"/>
          </p:nvPr>
        </p:nvSpPr>
        <p:spPr>
          <a:xfrm>
            <a:off x="3634247" y="2786916"/>
            <a:ext cx="7236872" cy="1440000"/>
          </a:xfrm>
        </p:spPr>
        <p:txBody>
          <a:bodyPr/>
          <a:lstStyle/>
          <a:p>
            <a:r>
              <a:rPr lang="fr-FR" sz="4400" dirty="0">
                <a:solidFill>
                  <a:srgbClr val="25DCCC"/>
                </a:solidFill>
              </a:rPr>
              <a:t>Quelques chiffres</a:t>
            </a:r>
          </a:p>
        </p:txBody>
      </p:sp>
    </p:spTree>
    <p:extLst>
      <p:ext uri="{BB962C8B-B14F-4D97-AF65-F5344CB8AC3E}">
        <p14:creationId xmlns:p14="http://schemas.microsoft.com/office/powerpoint/2010/main" val="3343326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lvl="0"/>
            <a:r>
              <a:rPr lang="fr-FR"/>
              <a:t>Webinaire PCH novembre 2025</a:t>
            </a:r>
            <a:endParaRPr lang="fr-FR" dirty="0"/>
          </a:p>
        </p:txBody>
      </p:sp>
      <p:sp>
        <p:nvSpPr>
          <p:cNvPr id="4" name="Espace réservé du numéro de diapositive 3"/>
          <p:cNvSpPr>
            <a:spLocks noGrp="1"/>
          </p:cNvSpPr>
          <p:nvPr>
            <p:ph type="sldNum" sz="quarter" idx="12"/>
          </p:nvPr>
        </p:nvSpPr>
        <p:spPr/>
        <p:txBody>
          <a:bodyPr/>
          <a:lstStyle/>
          <a:p>
            <a:fld id="{975A587B-5814-4D9B-9598-FE9CB954CB01}" type="slidenum">
              <a:rPr lang="fr-FR" smtClean="0"/>
              <a:t>4</a:t>
            </a:fld>
            <a:endParaRPr lang="fr-FR" dirty="0"/>
          </a:p>
        </p:txBody>
      </p:sp>
      <p:sp>
        <p:nvSpPr>
          <p:cNvPr id="5" name="Espace réservé du texte 4"/>
          <p:cNvSpPr>
            <a:spLocks noGrp="1"/>
          </p:cNvSpPr>
          <p:nvPr>
            <p:ph type="body" sz="quarter" idx="13"/>
          </p:nvPr>
        </p:nvSpPr>
        <p:spPr>
          <a:xfrm>
            <a:off x="1351099" y="1939985"/>
            <a:ext cx="9118362" cy="3910202"/>
          </a:xfrm>
        </p:spPr>
        <p:txBody>
          <a:bodyPr numCol="1"/>
          <a:lstStyle/>
          <a:p>
            <a:pPr algn="just">
              <a:buClr>
                <a:srgbClr val="00B0F0"/>
              </a:buClr>
              <a:tabLst>
                <a:tab pos="447675" algn="l"/>
              </a:tabLst>
            </a:pPr>
            <a:endParaRPr lang="fr-FR" sz="1200" i="1" dirty="0"/>
          </a:p>
          <a:p>
            <a:pPr algn="just">
              <a:buClr>
                <a:srgbClr val="00B0F0"/>
              </a:buClr>
              <a:tabLst>
                <a:tab pos="447675" algn="l"/>
              </a:tabLst>
            </a:pPr>
            <a:endParaRPr lang="fr-FR" sz="1200" i="1" dirty="0"/>
          </a:p>
          <a:p>
            <a:pPr algn="just">
              <a:buClr>
                <a:srgbClr val="00B0F0"/>
              </a:buClr>
              <a:tabLst>
                <a:tab pos="447675" algn="l"/>
              </a:tabLst>
            </a:pPr>
            <a:endParaRPr lang="fr-FR" sz="1200" i="1" dirty="0"/>
          </a:p>
          <a:p>
            <a:pPr algn="just">
              <a:buClr>
                <a:srgbClr val="00B0F0"/>
              </a:buClr>
              <a:tabLst>
                <a:tab pos="447675" algn="l"/>
              </a:tabLst>
            </a:pPr>
            <a:endParaRPr lang="fr-FR" sz="1200" i="1" dirty="0"/>
          </a:p>
          <a:p>
            <a:pPr algn="just">
              <a:buClr>
                <a:srgbClr val="00B0F0"/>
              </a:buClr>
              <a:tabLst>
                <a:tab pos="447675" algn="l"/>
              </a:tabLst>
            </a:pPr>
            <a:endParaRPr lang="fr-FR" sz="1200" i="1" dirty="0"/>
          </a:p>
          <a:p>
            <a:pPr algn="just">
              <a:buClr>
                <a:srgbClr val="00B0F0"/>
              </a:buClr>
              <a:tabLst>
                <a:tab pos="447675" algn="l"/>
              </a:tabLst>
            </a:pPr>
            <a:endParaRPr lang="fr-FR" sz="1200" i="1" dirty="0"/>
          </a:p>
          <a:p>
            <a:pPr algn="just">
              <a:buClr>
                <a:srgbClr val="00B0F0"/>
              </a:buClr>
              <a:tabLst>
                <a:tab pos="447675" algn="l"/>
              </a:tabLst>
            </a:pPr>
            <a:endParaRPr lang="fr-FR" sz="1200" i="1" dirty="0"/>
          </a:p>
          <a:p>
            <a:pPr algn="just">
              <a:buClr>
                <a:srgbClr val="00B0F0"/>
              </a:buClr>
              <a:tabLst>
                <a:tab pos="447675" algn="l"/>
              </a:tabLst>
            </a:pPr>
            <a:endParaRPr lang="fr-FR" sz="1200" i="1" dirty="0"/>
          </a:p>
          <a:p>
            <a:pPr algn="just">
              <a:buClr>
                <a:srgbClr val="00B0F0"/>
              </a:buClr>
              <a:tabLst>
                <a:tab pos="447675" algn="l"/>
              </a:tabLst>
            </a:pPr>
            <a:r>
              <a:rPr lang="fr-FR" sz="1200" i="1" dirty="0"/>
              <a:t>							                </a:t>
            </a:r>
          </a:p>
          <a:p>
            <a:pPr algn="just">
              <a:buClr>
                <a:srgbClr val="00B0F0"/>
              </a:buClr>
              <a:tabLst>
                <a:tab pos="447675" algn="l"/>
              </a:tabLst>
            </a:pPr>
            <a:endParaRPr lang="fr-FR" sz="1200" i="1" dirty="0"/>
          </a:p>
          <a:p>
            <a:pPr algn="just">
              <a:buClr>
                <a:srgbClr val="00B0F0"/>
              </a:buClr>
              <a:tabLst>
                <a:tab pos="447675" algn="l"/>
              </a:tabLst>
            </a:pPr>
            <a:r>
              <a:rPr lang="fr-FR" sz="1200" i="1" dirty="0"/>
              <a:t> </a:t>
            </a:r>
          </a:p>
          <a:p>
            <a:pPr algn="just">
              <a:buClr>
                <a:srgbClr val="00B0F0"/>
              </a:buClr>
              <a:tabLst>
                <a:tab pos="447675" algn="l"/>
              </a:tabLst>
            </a:pPr>
            <a:r>
              <a:rPr lang="fr-FR" sz="1200" i="1" dirty="0"/>
              <a:t>								</a:t>
            </a:r>
          </a:p>
        </p:txBody>
      </p:sp>
      <p:sp>
        <p:nvSpPr>
          <p:cNvPr id="6" name="Titre 5"/>
          <p:cNvSpPr>
            <a:spLocks noGrp="1"/>
          </p:cNvSpPr>
          <p:nvPr>
            <p:ph type="title"/>
          </p:nvPr>
        </p:nvSpPr>
        <p:spPr>
          <a:xfrm>
            <a:off x="604799" y="194734"/>
            <a:ext cx="10800000" cy="468000"/>
          </a:xfrm>
        </p:spPr>
        <p:txBody>
          <a:bodyPr/>
          <a:lstStyle/>
          <a:p>
            <a:r>
              <a:rPr lang="fr-FR" dirty="0">
                <a:solidFill>
                  <a:srgbClr val="25DCCC"/>
                </a:solidFill>
              </a:rPr>
              <a:t>QUELQUES CHIFFRES 2025</a:t>
            </a:r>
          </a:p>
        </p:txBody>
      </p:sp>
      <p:sp>
        <p:nvSpPr>
          <p:cNvPr id="8" name="Rectangle 7"/>
          <p:cNvSpPr/>
          <p:nvPr/>
        </p:nvSpPr>
        <p:spPr>
          <a:xfrm>
            <a:off x="958065" y="813732"/>
            <a:ext cx="10153290" cy="5367993"/>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FF0000"/>
                </a:solidFill>
                <a:latin typeface="Calibri" panose="020F0502020204030204" pitchFamily="34" charset="0"/>
                <a:cs typeface="Calibri" panose="020F0502020204030204" pitchFamily="34" charset="0"/>
              </a:rPr>
              <a:t>       </a:t>
            </a:r>
          </a:p>
          <a:p>
            <a:endParaRPr lang="fr-FR" sz="2800" b="1" dirty="0">
              <a:solidFill>
                <a:srgbClr val="FF0000"/>
              </a:solidFill>
              <a:latin typeface="Calibri" panose="020F0502020204030204" pitchFamily="34" charset="0"/>
              <a:cs typeface="Calibri" panose="020F0502020204030204" pitchFamily="34" charset="0"/>
            </a:endParaRPr>
          </a:p>
          <a:p>
            <a:endParaRPr lang="fr-FR" sz="2800" b="1" dirty="0">
              <a:solidFill>
                <a:srgbClr val="FF0000"/>
              </a:solidFill>
              <a:latin typeface="Calibri" panose="020F0502020204030204" pitchFamily="34" charset="0"/>
              <a:cs typeface="Calibri" panose="020F0502020204030204" pitchFamily="34" charset="0"/>
            </a:endParaRPr>
          </a:p>
          <a:p>
            <a:pPr algn="ctr"/>
            <a:r>
              <a:rPr lang="fr-FR" sz="2800" b="1" dirty="0">
                <a:solidFill>
                  <a:srgbClr val="FF0000"/>
                </a:solidFill>
                <a:latin typeface="Calibri" panose="020F0502020204030204" pitchFamily="34" charset="0"/>
                <a:cs typeface="Calibri" panose="020F0502020204030204" pitchFamily="34" charset="0"/>
              </a:rPr>
              <a:t>      </a:t>
            </a:r>
            <a:r>
              <a:rPr lang="fr-FR" sz="2800" b="1" dirty="0">
                <a:solidFill>
                  <a:srgbClr val="92D050"/>
                </a:solidFill>
                <a:latin typeface="Calibri" panose="020F0502020204030204" pitchFamily="34" charset="0"/>
                <a:cs typeface="Calibri" panose="020F0502020204030204" pitchFamily="34" charset="0"/>
              </a:rPr>
              <a:t>7 793 bénéficiaires </a:t>
            </a:r>
            <a:r>
              <a:rPr lang="fr-FR" sz="2000" dirty="0">
                <a:solidFill>
                  <a:schemeClr val="accent6"/>
                </a:solidFill>
                <a:latin typeface="Calibri" panose="020F0502020204030204" pitchFamily="34" charset="0"/>
                <a:cs typeface="Calibri" panose="020F0502020204030204" pitchFamily="34" charset="0"/>
              </a:rPr>
              <a:t>parisiens de la P.C.H. </a:t>
            </a:r>
          </a:p>
          <a:p>
            <a:pPr algn="ctr"/>
            <a:endParaRPr lang="fr-FR" sz="2000" dirty="0">
              <a:solidFill>
                <a:schemeClr val="accent6"/>
              </a:solidFill>
              <a:latin typeface="Calibri" panose="020F0502020204030204" pitchFamily="34" charset="0"/>
              <a:cs typeface="Calibri" panose="020F0502020204030204" pitchFamily="34" charset="0"/>
            </a:endParaRPr>
          </a:p>
          <a:p>
            <a:pPr algn="ctr"/>
            <a:endParaRPr lang="fr-FR" sz="800" dirty="0">
              <a:solidFill>
                <a:schemeClr val="accent6"/>
              </a:solidFill>
              <a:latin typeface="Calibri" panose="020F0502020204030204" pitchFamily="34" charset="0"/>
              <a:cs typeface="Calibri" panose="020F0502020204030204" pitchFamily="34" charset="0"/>
            </a:endParaRPr>
          </a:p>
          <a:p>
            <a:pPr marL="800100" lvl="1" indent="-342900" algn="ctr">
              <a:buClr>
                <a:schemeClr val="accent6">
                  <a:lumMod val="75000"/>
                </a:schemeClr>
              </a:buClr>
              <a:buFont typeface="Wingdings" panose="05000000000000000000" pitchFamily="2" charset="2"/>
              <a:buChar char="Ø"/>
            </a:pPr>
            <a:r>
              <a:rPr lang="fr-FR" sz="2800" b="1" dirty="0">
                <a:solidFill>
                  <a:srgbClr val="92D050"/>
                </a:solidFill>
                <a:latin typeface="Calibri" panose="020F0502020204030204" pitchFamily="34" charset="0"/>
                <a:cs typeface="Calibri" panose="020F0502020204030204" pitchFamily="34" charset="0"/>
              </a:rPr>
              <a:t>437 P.C.H. enfant </a:t>
            </a:r>
            <a:r>
              <a:rPr lang="fr-FR" sz="2000" dirty="0">
                <a:solidFill>
                  <a:srgbClr val="FF0000"/>
                </a:solidFill>
                <a:latin typeface="Calibri" panose="020F0502020204030204" pitchFamily="34" charset="0"/>
                <a:cs typeface="Calibri" panose="020F0502020204030204" pitchFamily="34" charset="0"/>
              </a:rPr>
              <a:t> </a:t>
            </a:r>
            <a:r>
              <a:rPr lang="fr-FR" sz="2000" dirty="0">
                <a:solidFill>
                  <a:schemeClr val="accent6"/>
                </a:solidFill>
                <a:latin typeface="Calibri" panose="020F0502020204030204" pitchFamily="34" charset="0"/>
                <a:cs typeface="Calibri" panose="020F0502020204030204" pitchFamily="34" charset="0"/>
              </a:rPr>
              <a:t>(personnes de moins de 20 ans)</a:t>
            </a:r>
          </a:p>
          <a:p>
            <a:pPr marL="800100" lvl="1" indent="-342900" algn="ctr">
              <a:buClr>
                <a:schemeClr val="accent6">
                  <a:lumMod val="75000"/>
                </a:schemeClr>
              </a:buClr>
              <a:buFont typeface="Wingdings" panose="05000000000000000000" pitchFamily="2" charset="2"/>
              <a:buChar char="Ø"/>
            </a:pPr>
            <a:endParaRPr lang="fr-FR" sz="2000" dirty="0">
              <a:solidFill>
                <a:schemeClr val="accent6"/>
              </a:solidFill>
              <a:latin typeface="Calibri" panose="020F0502020204030204" pitchFamily="34" charset="0"/>
              <a:cs typeface="Calibri" panose="020F0502020204030204" pitchFamily="34" charset="0"/>
            </a:endParaRPr>
          </a:p>
          <a:p>
            <a:pPr marL="800100" lvl="1" indent="-342900" algn="ctr">
              <a:buClr>
                <a:schemeClr val="accent6">
                  <a:lumMod val="75000"/>
                </a:schemeClr>
              </a:buClr>
              <a:buFont typeface="Wingdings" panose="05000000000000000000" pitchFamily="2" charset="2"/>
              <a:buChar char="Ø"/>
            </a:pPr>
            <a:r>
              <a:rPr lang="fr-FR" sz="2800" b="1" dirty="0">
                <a:solidFill>
                  <a:srgbClr val="92D050"/>
                </a:solidFill>
                <a:latin typeface="Calibri" panose="020F0502020204030204" pitchFamily="34" charset="0"/>
                <a:cs typeface="Calibri" panose="020F0502020204030204" pitchFamily="34" charset="0"/>
              </a:rPr>
              <a:t>7 356 P.C.H. adulte</a:t>
            </a:r>
            <a:r>
              <a:rPr lang="fr-FR" sz="2000" dirty="0">
                <a:solidFill>
                  <a:srgbClr val="FF0000"/>
                </a:solidFill>
                <a:latin typeface="Calibri" panose="020F0502020204030204" pitchFamily="34" charset="0"/>
                <a:cs typeface="Calibri" panose="020F0502020204030204" pitchFamily="34" charset="0"/>
              </a:rPr>
              <a:t> </a:t>
            </a:r>
            <a:r>
              <a:rPr lang="fr-FR" sz="2000" dirty="0">
                <a:solidFill>
                  <a:schemeClr val="accent6"/>
                </a:solidFill>
                <a:latin typeface="Calibri" panose="020F0502020204030204" pitchFamily="34" charset="0"/>
                <a:cs typeface="Calibri" panose="020F0502020204030204" pitchFamily="34" charset="0"/>
              </a:rPr>
              <a:t>(personnes de plus de 20 ans)</a:t>
            </a:r>
          </a:p>
          <a:p>
            <a:pPr lvl="1" algn="ctr">
              <a:buClr>
                <a:schemeClr val="accent6">
                  <a:lumMod val="75000"/>
                </a:schemeClr>
              </a:buClr>
              <a:buSzPct val="100000"/>
            </a:pPr>
            <a:endParaRPr lang="fr-FR" sz="2000" dirty="0">
              <a:solidFill>
                <a:schemeClr val="accent6"/>
              </a:solidFill>
              <a:latin typeface="Calibri" panose="020F0502020204030204" pitchFamily="34" charset="0"/>
              <a:cs typeface="Calibri" panose="020F0502020204030204" pitchFamily="34" charset="0"/>
            </a:endParaRPr>
          </a:p>
          <a:p>
            <a:pPr marL="742950" lvl="1" indent="-285750" algn="ctr">
              <a:buClr>
                <a:schemeClr val="accent6">
                  <a:lumMod val="75000"/>
                </a:schemeClr>
              </a:buClr>
              <a:buSzPct val="100000"/>
              <a:buFont typeface="Wingdings" panose="05000000000000000000" pitchFamily="2" charset="2"/>
              <a:buChar char="Ø"/>
            </a:pPr>
            <a:r>
              <a:rPr lang="fr-FR" sz="2800" b="1" dirty="0">
                <a:solidFill>
                  <a:srgbClr val="92D050"/>
                </a:solidFill>
                <a:latin typeface="Calibri" panose="020F0502020204030204" pitchFamily="34" charset="0"/>
                <a:cs typeface="Calibri" panose="020F0502020204030204" pitchFamily="34" charset="0"/>
              </a:rPr>
              <a:t> 81 % </a:t>
            </a:r>
            <a:r>
              <a:rPr lang="fr-FR" sz="2000" dirty="0">
                <a:solidFill>
                  <a:schemeClr val="accent6"/>
                </a:solidFill>
                <a:latin typeface="Calibri" panose="020F0502020204030204" pitchFamily="34" charset="0"/>
                <a:cs typeface="Calibri" panose="020F0502020204030204" pitchFamily="34" charset="0"/>
              </a:rPr>
              <a:t>des bénéficiaires ont moins de 65 ans</a:t>
            </a:r>
          </a:p>
          <a:p>
            <a:pPr lvl="1">
              <a:buClr>
                <a:schemeClr val="accent6">
                  <a:lumMod val="75000"/>
                </a:schemeClr>
              </a:buClr>
              <a:buSzPct val="100000"/>
            </a:pPr>
            <a:endParaRPr lang="fr-FR" sz="2000" dirty="0">
              <a:solidFill>
                <a:schemeClr val="accent6"/>
              </a:solidFill>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fr-FR" sz="800" dirty="0">
              <a:solidFill>
                <a:schemeClr val="accent6"/>
              </a:solidFill>
              <a:latin typeface="Calibri" panose="020F0502020204030204" pitchFamily="34" charset="0"/>
              <a:cs typeface="Calibri" panose="020F0502020204030204" pitchFamily="34" charset="0"/>
            </a:endParaRPr>
          </a:p>
          <a:p>
            <a:pPr algn="ctr"/>
            <a:endParaRPr lang="fr-FR" dirty="0">
              <a:solidFill>
                <a:srgbClr val="FF0000"/>
              </a:solidFill>
              <a:latin typeface="Calibri" panose="020F0502020204030204" pitchFamily="34" charset="0"/>
              <a:cs typeface="Calibri" panose="020F0502020204030204" pitchFamily="34" charset="0"/>
            </a:endParaRPr>
          </a:p>
        </p:txBody>
      </p:sp>
      <p:sp>
        <p:nvSpPr>
          <p:cNvPr id="2" name="Rectangle 1"/>
          <p:cNvSpPr/>
          <p:nvPr/>
        </p:nvSpPr>
        <p:spPr>
          <a:xfrm>
            <a:off x="2421147" y="1129102"/>
            <a:ext cx="7349706" cy="810883"/>
          </a:xfrm>
          <a:prstGeom prst="rect">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Calibri" panose="020F0502020204030204" pitchFamily="34" charset="0"/>
                <a:cs typeface="Calibri" panose="020F0502020204030204" pitchFamily="34" charset="0"/>
              </a:rPr>
              <a:t>LA PRESTATION COMPENSATRICE DE HANDICAP (P.C.H.)</a:t>
            </a:r>
          </a:p>
        </p:txBody>
      </p:sp>
    </p:spTree>
    <p:extLst>
      <p:ext uri="{BB962C8B-B14F-4D97-AF65-F5344CB8AC3E}">
        <p14:creationId xmlns:p14="http://schemas.microsoft.com/office/powerpoint/2010/main" val="3269444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BE5F20F-7C0F-472F-8E4F-BBF9FBD5AB1A}"/>
              </a:ext>
            </a:extLst>
          </p:cNvPr>
          <p:cNvSpPr>
            <a:spLocks noGrp="1"/>
          </p:cNvSpPr>
          <p:nvPr>
            <p:ph type="ftr" sz="quarter" idx="11"/>
          </p:nvPr>
        </p:nvSpPr>
        <p:spPr/>
        <p: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071F32"/>
                </a:solidFill>
                <a:effectLst/>
                <a:uLnTx/>
                <a:uFillTx/>
                <a:latin typeface="Montserrat"/>
                <a:ea typeface="+mn-ea"/>
                <a:cs typeface="+mn-cs"/>
              </a:rPr>
              <a:t>Webinaire PCH novembre 2025</a:t>
            </a:r>
          </a:p>
        </p:txBody>
      </p:sp>
      <p:sp>
        <p:nvSpPr>
          <p:cNvPr id="4" name="Espace réservé du numéro de diapositive 3">
            <a:extLst>
              <a:ext uri="{FF2B5EF4-FFF2-40B4-BE49-F238E27FC236}">
                <a16:creationId xmlns:a16="http://schemas.microsoft.com/office/drawing/2014/main" id="{D1C8C881-352F-45F5-880D-DBDDF560AFCD}"/>
              </a:ext>
            </a:extLst>
          </p:cNvPr>
          <p:cNvSpPr>
            <a:spLocks noGrp="1"/>
          </p:cNvSpPr>
          <p:nvPr>
            <p:ph type="sldNum" sz="quarter" idx="12"/>
          </p:nvPr>
        </p:nvSpPr>
        <p:spPr/>
        <p:txBody>
          <a:bodyPr/>
          <a:lstStyle/>
          <a:p>
            <a:pPr marL="0" marR="0" lvl="0" indent="0" algn="r" defTabSz="914400" rtl="0" eaLnBrk="1" fontAlgn="auto" latinLnBrk="0" hangingPunct="1">
              <a:lnSpc>
                <a:spcPct val="115000"/>
              </a:lnSpc>
              <a:spcBef>
                <a:spcPts val="0"/>
              </a:spcBef>
              <a:spcAft>
                <a:spcPts val="0"/>
              </a:spcAft>
              <a:buClrTx/>
              <a:buSzTx/>
              <a:buFontTx/>
              <a:buNone/>
              <a:tabLst/>
              <a:defRPr/>
            </a:pPr>
            <a:fld id="{975A587B-5814-4D9B-9598-FE9CB954CB01}" type="slidenum">
              <a:rPr kumimoji="0" lang="fr-FR" sz="1000" b="1" i="0" u="none" strike="noStrike" kern="1200" cap="none" spc="0" normalizeH="0" baseline="0" noProof="0" smtClean="0">
                <a:ln>
                  <a:noFill/>
                </a:ln>
                <a:solidFill>
                  <a:srgbClr val="071F32"/>
                </a:solidFill>
                <a:effectLst/>
                <a:uLnTx/>
                <a:uFillTx/>
                <a:latin typeface="Montserrat"/>
                <a:ea typeface="+mn-ea"/>
                <a:cs typeface="+mn-cs"/>
              </a:rPr>
              <a:pPr marL="0" marR="0" lvl="0" indent="0" algn="r" defTabSz="914400" rtl="0" eaLnBrk="1" fontAlgn="auto" latinLnBrk="0" hangingPunct="1">
                <a:lnSpc>
                  <a:spcPct val="115000"/>
                </a:lnSpc>
                <a:spcBef>
                  <a:spcPts val="0"/>
                </a:spcBef>
                <a:spcAft>
                  <a:spcPts val="0"/>
                </a:spcAft>
                <a:buClrTx/>
                <a:buSzTx/>
                <a:buFontTx/>
                <a:buNone/>
                <a:tabLst/>
                <a:defRPr/>
              </a:pPr>
              <a:t>5</a:t>
            </a:fld>
            <a:endParaRPr kumimoji="0" lang="fr-FR" sz="1000" b="1" i="0" u="none" strike="noStrike" kern="1200" cap="none" spc="0" normalizeH="0" baseline="0" noProof="0">
              <a:ln>
                <a:noFill/>
              </a:ln>
              <a:solidFill>
                <a:srgbClr val="071F32"/>
              </a:solidFill>
              <a:effectLst/>
              <a:uLnTx/>
              <a:uFillTx/>
              <a:latin typeface="Montserrat"/>
              <a:ea typeface="+mn-ea"/>
              <a:cs typeface="+mn-cs"/>
            </a:endParaRPr>
          </a:p>
        </p:txBody>
      </p:sp>
      <p:sp>
        <p:nvSpPr>
          <p:cNvPr id="5" name="Espace réservé du texte 4">
            <a:extLst>
              <a:ext uri="{FF2B5EF4-FFF2-40B4-BE49-F238E27FC236}">
                <a16:creationId xmlns:a16="http://schemas.microsoft.com/office/drawing/2014/main" id="{BA87EF96-4A6E-449A-86E2-35755484AC8B}"/>
              </a:ext>
            </a:extLst>
          </p:cNvPr>
          <p:cNvSpPr>
            <a:spLocks noGrp="1"/>
          </p:cNvSpPr>
          <p:nvPr>
            <p:ph type="body" sz="quarter" idx="13"/>
          </p:nvPr>
        </p:nvSpPr>
        <p:spPr>
          <a:xfrm>
            <a:off x="590323" y="1066904"/>
            <a:ext cx="10800001" cy="4463532"/>
          </a:xfrm>
        </p:spPr>
        <p:txBody>
          <a:bodyPr/>
          <a:lstStyle/>
          <a:p>
            <a:pPr algn="just"/>
            <a:r>
              <a:rPr lang="fr-FR" sz="1800" dirty="0"/>
              <a:t>La Ville de Paris paie la P.C.H. à 7 793 bénéficiaires </a:t>
            </a:r>
          </a:p>
          <a:p>
            <a:endParaRPr lang="fr-FR" sz="1800" dirty="0"/>
          </a:p>
          <a:p>
            <a:pPr marL="285750" indent="-285750">
              <a:buFontTx/>
              <a:buChar char="-"/>
            </a:pPr>
            <a:r>
              <a:rPr lang="fr-FR" sz="1800" dirty="0"/>
              <a:t>Soit par </a:t>
            </a:r>
            <a:r>
              <a:rPr lang="fr-FR" sz="1800" b="1" dirty="0"/>
              <a:t>CESU ou télégestion </a:t>
            </a:r>
            <a:r>
              <a:rPr lang="fr-FR" sz="1800" dirty="0"/>
              <a:t>(paiement direct au prestataire) pour les aides humaines</a:t>
            </a:r>
          </a:p>
          <a:p>
            <a:endParaRPr lang="fr-FR" sz="1800" dirty="0"/>
          </a:p>
          <a:p>
            <a:pPr marL="285750" indent="-285750">
              <a:buFontTx/>
              <a:buChar char="-"/>
            </a:pPr>
            <a:r>
              <a:rPr lang="fr-FR" sz="1800" dirty="0"/>
              <a:t>Soit par </a:t>
            </a:r>
            <a:r>
              <a:rPr lang="fr-FR" sz="1800" b="1" dirty="0"/>
              <a:t>virement sur compte</a:t>
            </a:r>
            <a:r>
              <a:rPr lang="fr-FR" sz="1800" dirty="0"/>
              <a:t>, accompagné d’un contrôle d’effectivité (il convient de conserver les preuves des paiements faits au titre de la PCH)</a:t>
            </a:r>
          </a:p>
          <a:p>
            <a:endParaRPr lang="fr-FR" sz="1800" dirty="0"/>
          </a:p>
          <a:p>
            <a:pPr marL="285750" indent="-285750">
              <a:buFontTx/>
              <a:buChar char="-"/>
            </a:pPr>
            <a:r>
              <a:rPr lang="fr-FR" sz="1800" dirty="0"/>
              <a:t>Soit par </a:t>
            </a:r>
            <a:r>
              <a:rPr lang="fr-FR" sz="1800" b="1" dirty="0"/>
              <a:t>règlement de facture </a:t>
            </a:r>
            <a:r>
              <a:rPr lang="fr-FR" sz="1800" dirty="0"/>
              <a:t>(au bénéficiaire ou directement au fournisseur pour les aides techniques notamment)</a:t>
            </a:r>
          </a:p>
          <a:p>
            <a:pPr marL="285750" indent="-285750" algn="just">
              <a:buFontTx/>
              <a:buChar char="-"/>
            </a:pPr>
            <a:endParaRPr lang="fr-FR" sz="1800" dirty="0"/>
          </a:p>
          <a:p>
            <a:pPr algn="just"/>
            <a:endParaRPr lang="fr-FR" sz="1000" dirty="0"/>
          </a:p>
        </p:txBody>
      </p:sp>
      <p:sp>
        <p:nvSpPr>
          <p:cNvPr id="6" name="Titre 5">
            <a:extLst>
              <a:ext uri="{FF2B5EF4-FFF2-40B4-BE49-F238E27FC236}">
                <a16:creationId xmlns:a16="http://schemas.microsoft.com/office/drawing/2014/main" id="{DBCBAE0E-7B9E-4A30-A1B3-90841ED8FC29}"/>
              </a:ext>
            </a:extLst>
          </p:cNvPr>
          <p:cNvSpPr>
            <a:spLocks noGrp="1"/>
          </p:cNvSpPr>
          <p:nvPr>
            <p:ph type="title"/>
          </p:nvPr>
        </p:nvSpPr>
        <p:spPr>
          <a:xfrm>
            <a:off x="590324" y="244471"/>
            <a:ext cx="10800000" cy="468000"/>
          </a:xfrm>
        </p:spPr>
        <p:txBody>
          <a:bodyPr/>
          <a:lstStyle/>
          <a:p>
            <a:r>
              <a:rPr lang="fr-FR" dirty="0">
                <a:solidFill>
                  <a:srgbClr val="25DCCC"/>
                </a:solidFill>
              </a:rPr>
              <a:t>QUELQUES CHIFFRES</a:t>
            </a:r>
          </a:p>
        </p:txBody>
      </p:sp>
    </p:spTree>
    <p:extLst>
      <p:ext uri="{BB962C8B-B14F-4D97-AF65-F5344CB8AC3E}">
        <p14:creationId xmlns:p14="http://schemas.microsoft.com/office/powerpoint/2010/main" val="4107180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E093D465-4463-4D69-834E-F4736CEF4E18}"/>
              </a:ext>
            </a:extLst>
          </p:cNvPr>
          <p:cNvSpPr>
            <a:spLocks noGrp="1"/>
          </p:cNvSpPr>
          <p:nvPr>
            <p:ph type="ctrTitle"/>
          </p:nvPr>
        </p:nvSpPr>
        <p:spPr/>
        <p:txBody>
          <a:bodyPr/>
          <a:lstStyle/>
          <a:p>
            <a:r>
              <a:rPr lang="fr-FR" sz="18000" dirty="0">
                <a:solidFill>
                  <a:schemeClr val="accent2"/>
                </a:solidFill>
              </a:rPr>
              <a:t>02</a:t>
            </a:r>
          </a:p>
        </p:txBody>
      </p:sp>
      <p:sp>
        <p:nvSpPr>
          <p:cNvPr id="7" name="Sous-titre 6">
            <a:extLst>
              <a:ext uri="{FF2B5EF4-FFF2-40B4-BE49-F238E27FC236}">
                <a16:creationId xmlns:a16="http://schemas.microsoft.com/office/drawing/2014/main" id="{5F1C4D5A-04CC-429C-AC60-4B26A19B58BB}"/>
              </a:ext>
            </a:extLst>
          </p:cNvPr>
          <p:cNvSpPr>
            <a:spLocks noGrp="1"/>
          </p:cNvSpPr>
          <p:nvPr>
            <p:ph type="subTitle" idx="1"/>
          </p:nvPr>
        </p:nvSpPr>
        <p:spPr>
          <a:xfrm>
            <a:off x="4112420" y="2778527"/>
            <a:ext cx="7236872" cy="1440000"/>
          </a:xfrm>
        </p:spPr>
        <p:txBody>
          <a:bodyPr/>
          <a:lstStyle/>
          <a:p>
            <a:r>
              <a:rPr lang="fr-FR" sz="4400" dirty="0">
                <a:solidFill>
                  <a:srgbClr val="FFCD00"/>
                </a:solidFill>
              </a:rPr>
              <a:t>Le circuit d’un dossier</a:t>
            </a:r>
          </a:p>
        </p:txBody>
      </p:sp>
    </p:spTree>
    <p:extLst>
      <p:ext uri="{BB962C8B-B14F-4D97-AF65-F5344CB8AC3E}">
        <p14:creationId xmlns:p14="http://schemas.microsoft.com/office/powerpoint/2010/main" val="3531316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BE5F20F-7C0F-472F-8E4F-BBF9FBD5AB1A}"/>
              </a:ext>
            </a:extLst>
          </p:cNvPr>
          <p:cNvSpPr>
            <a:spLocks noGrp="1"/>
          </p:cNvSpPr>
          <p:nvPr>
            <p:ph type="ftr" sz="quarter" idx="11"/>
          </p:nvPr>
        </p:nvSpPr>
        <p:spPr/>
        <p: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fr-FR" sz="1000" b="0" i="0" u="none" strike="noStrike" kern="1200" cap="none" spc="0" normalizeH="0" baseline="0" noProof="0">
                <a:ln>
                  <a:noFill/>
                </a:ln>
                <a:solidFill>
                  <a:srgbClr val="071F32"/>
                </a:solidFill>
                <a:effectLst/>
                <a:uLnTx/>
                <a:uFillTx/>
                <a:latin typeface="Montserrat"/>
                <a:ea typeface="+mn-ea"/>
                <a:cs typeface="+mn-cs"/>
              </a:rPr>
              <a:t>Webinaire PCH novembre 2025</a:t>
            </a:r>
          </a:p>
        </p:txBody>
      </p:sp>
      <p:sp>
        <p:nvSpPr>
          <p:cNvPr id="4" name="Espace réservé du numéro de diapositive 3">
            <a:extLst>
              <a:ext uri="{FF2B5EF4-FFF2-40B4-BE49-F238E27FC236}">
                <a16:creationId xmlns:a16="http://schemas.microsoft.com/office/drawing/2014/main" id="{D1C8C881-352F-45F5-880D-DBDDF560AFCD}"/>
              </a:ext>
            </a:extLst>
          </p:cNvPr>
          <p:cNvSpPr>
            <a:spLocks noGrp="1"/>
          </p:cNvSpPr>
          <p:nvPr>
            <p:ph type="sldNum" sz="quarter" idx="12"/>
          </p:nvPr>
        </p:nvSpPr>
        <p:spPr/>
        <p:txBody>
          <a:bodyPr/>
          <a:lstStyle/>
          <a:p>
            <a:pPr marL="0" marR="0" lvl="0" indent="0" algn="r" defTabSz="914400" rtl="0" eaLnBrk="1" fontAlgn="auto" latinLnBrk="0" hangingPunct="1">
              <a:lnSpc>
                <a:spcPct val="115000"/>
              </a:lnSpc>
              <a:spcBef>
                <a:spcPts val="0"/>
              </a:spcBef>
              <a:spcAft>
                <a:spcPts val="0"/>
              </a:spcAft>
              <a:buClrTx/>
              <a:buSzTx/>
              <a:buFontTx/>
              <a:buNone/>
              <a:tabLst/>
              <a:defRPr/>
            </a:pPr>
            <a:fld id="{975A587B-5814-4D9B-9598-FE9CB954CB01}" type="slidenum">
              <a:rPr kumimoji="0" lang="fr-FR" sz="1000" b="1" i="0" u="none" strike="noStrike" kern="1200" cap="none" spc="0" normalizeH="0" baseline="0" noProof="0" smtClean="0">
                <a:ln>
                  <a:noFill/>
                </a:ln>
                <a:solidFill>
                  <a:srgbClr val="071F32"/>
                </a:solidFill>
                <a:effectLst/>
                <a:uLnTx/>
                <a:uFillTx/>
                <a:latin typeface="Montserrat"/>
                <a:ea typeface="+mn-ea"/>
                <a:cs typeface="+mn-cs"/>
              </a:rPr>
              <a:pPr marL="0" marR="0" lvl="0" indent="0" algn="r" defTabSz="914400" rtl="0" eaLnBrk="1" fontAlgn="auto" latinLnBrk="0" hangingPunct="1">
                <a:lnSpc>
                  <a:spcPct val="115000"/>
                </a:lnSpc>
                <a:spcBef>
                  <a:spcPts val="0"/>
                </a:spcBef>
                <a:spcAft>
                  <a:spcPts val="0"/>
                </a:spcAft>
                <a:buClrTx/>
                <a:buSzTx/>
                <a:buFontTx/>
                <a:buNone/>
                <a:tabLst/>
                <a:defRPr/>
              </a:pPr>
              <a:t>7</a:t>
            </a:fld>
            <a:endParaRPr kumimoji="0" lang="fr-FR" sz="1000" b="1" i="0" u="none" strike="noStrike" kern="1200" cap="none" spc="0" normalizeH="0" baseline="0" noProof="0">
              <a:ln>
                <a:noFill/>
              </a:ln>
              <a:solidFill>
                <a:srgbClr val="071F32"/>
              </a:solidFill>
              <a:effectLst/>
              <a:uLnTx/>
              <a:uFillTx/>
              <a:latin typeface="Montserrat"/>
              <a:ea typeface="+mn-ea"/>
              <a:cs typeface="+mn-cs"/>
            </a:endParaRPr>
          </a:p>
        </p:txBody>
      </p:sp>
      <p:sp>
        <p:nvSpPr>
          <p:cNvPr id="5" name="Espace réservé du texte 4">
            <a:extLst>
              <a:ext uri="{FF2B5EF4-FFF2-40B4-BE49-F238E27FC236}">
                <a16:creationId xmlns:a16="http://schemas.microsoft.com/office/drawing/2014/main" id="{BA87EF96-4A6E-449A-86E2-35755484AC8B}"/>
              </a:ext>
            </a:extLst>
          </p:cNvPr>
          <p:cNvSpPr>
            <a:spLocks noGrp="1"/>
          </p:cNvSpPr>
          <p:nvPr>
            <p:ph type="body" sz="quarter" idx="13"/>
          </p:nvPr>
        </p:nvSpPr>
        <p:spPr>
          <a:xfrm>
            <a:off x="414178" y="646202"/>
            <a:ext cx="11363644" cy="5725229"/>
          </a:xfrm>
        </p:spPr>
        <p:txBody>
          <a:bodyPr/>
          <a:lstStyle/>
          <a:p>
            <a:pPr marL="342900" indent="-342900" algn="just">
              <a:lnSpc>
                <a:spcPct val="115000"/>
              </a:lnSpc>
              <a:spcAft>
                <a:spcPts val="0"/>
              </a:spcAft>
              <a:buFont typeface="Wingdings" panose="05000000000000000000" pitchFamily="2" charset="2"/>
              <a:buChar char="Ø"/>
            </a:pPr>
            <a:r>
              <a:rPr lang="fr-FR" sz="2000" dirty="0">
                <a:cs typeface="Calibri" panose="020F0502020204030204" pitchFamily="34" charset="0"/>
              </a:rPr>
              <a:t>La personne en situation de handicap dépose une demande qui fait l’objet d’une évaluation par une équipe pluridisciplinaire (E.P.). Puis le dossier est présenté en Commission des Droits et de l’Autonomie des Personnes (C.D.A.P.H.) qui émet une décision favorable, ou un refus, à l’attribution de l’aide proposée par l’E.P. Cette commission se réunit chaque mardi.</a:t>
            </a:r>
          </a:p>
          <a:p>
            <a:pPr algn="just">
              <a:lnSpc>
                <a:spcPct val="115000"/>
              </a:lnSpc>
              <a:spcAft>
                <a:spcPts val="0"/>
              </a:spcAft>
            </a:pPr>
            <a:endParaRPr lang="fr-FR" sz="2000" dirty="0">
              <a:cs typeface="Calibri" panose="020F0502020204030204" pitchFamily="34" charset="0"/>
            </a:endParaRPr>
          </a:p>
          <a:p>
            <a:pPr marL="342900" indent="-342900" algn="just">
              <a:lnSpc>
                <a:spcPct val="115000"/>
              </a:lnSpc>
              <a:spcAft>
                <a:spcPts val="0"/>
              </a:spcAft>
              <a:buFont typeface="Wingdings" panose="05000000000000000000" pitchFamily="2" charset="2"/>
              <a:buChar char="Ø"/>
            </a:pPr>
            <a:r>
              <a:rPr lang="fr-FR" sz="2000" dirty="0">
                <a:cs typeface="Calibri" panose="020F0502020204030204" pitchFamily="34" charset="0"/>
              </a:rPr>
              <a:t>Le lundi suivant, la Direction des Solidarités (D.S.O.L.) de la Ville de Paris reçoit la liste des dossiers passés en C.D.A.P.H. pour lesquels une ou des aides P.C.H. sont accordées. </a:t>
            </a:r>
          </a:p>
          <a:p>
            <a:pPr algn="just">
              <a:lnSpc>
                <a:spcPct val="115000"/>
              </a:lnSpc>
              <a:spcAft>
                <a:spcPts val="0"/>
              </a:spcAft>
            </a:pPr>
            <a:endParaRPr lang="fr-FR" sz="2000" dirty="0">
              <a:cs typeface="Calibri" panose="020F0502020204030204" pitchFamily="34" charset="0"/>
            </a:endParaRPr>
          </a:p>
          <a:p>
            <a:pPr algn="just">
              <a:lnSpc>
                <a:spcPct val="115000"/>
              </a:lnSpc>
              <a:spcAft>
                <a:spcPts val="0"/>
              </a:spcAft>
            </a:pPr>
            <a:r>
              <a:rPr lang="fr-FR" sz="2000" dirty="0">
                <a:cs typeface="Calibri" panose="020F0502020204030204" pitchFamily="34" charset="0"/>
              </a:rPr>
              <a:t>La Mission Service aux Usagers (M.S.U.) de la D.S.O.L. s’assure au préalable que les conditions réglementaires sont respectées. Une fois les pièces justificatives reçues, elle instruit les aides relatives à la notification de la M.D.P.H.</a:t>
            </a:r>
          </a:p>
          <a:p>
            <a:pPr algn="ctr">
              <a:lnSpc>
                <a:spcPct val="115000"/>
              </a:lnSpc>
              <a:spcAft>
                <a:spcPts val="0"/>
              </a:spcAft>
            </a:pPr>
            <a:endParaRPr lang="fr-FR" sz="2000" b="1" dirty="0">
              <a:cs typeface="Calibri" panose="020F0502020204030204" pitchFamily="34" charset="0"/>
            </a:endParaRPr>
          </a:p>
          <a:p>
            <a:pPr algn="ctr">
              <a:lnSpc>
                <a:spcPct val="115000"/>
              </a:lnSpc>
              <a:spcAft>
                <a:spcPts val="0"/>
              </a:spcAft>
            </a:pPr>
            <a:r>
              <a:rPr lang="fr-FR" sz="2000" b="1" dirty="0">
                <a:cs typeface="Calibri" panose="020F0502020204030204" pitchFamily="34" charset="0"/>
              </a:rPr>
              <a:t>Ce processus va générer une décision de versement de la P.C.H. </a:t>
            </a:r>
            <a:endParaRPr lang="fr-FR" sz="2000" dirty="0">
              <a:cs typeface="Calibri" panose="020F0502020204030204" pitchFamily="34" charset="0"/>
            </a:endParaRPr>
          </a:p>
          <a:p>
            <a:pPr algn="just">
              <a:lnSpc>
                <a:spcPct val="115000"/>
              </a:lnSpc>
              <a:spcAft>
                <a:spcPts val="0"/>
              </a:spcAft>
            </a:pPr>
            <a:endParaRPr lang="fr-FR" sz="2000" dirty="0">
              <a:latin typeface="Calibri" panose="020F0502020204030204" pitchFamily="34" charset="0"/>
              <a:cs typeface="Calibri" panose="020F0502020204030204" pitchFamily="34" charset="0"/>
            </a:endParaRPr>
          </a:p>
          <a:p>
            <a:pPr algn="ctr">
              <a:lnSpc>
                <a:spcPct val="115000"/>
              </a:lnSpc>
              <a:spcAft>
                <a:spcPts val="0"/>
              </a:spcAft>
            </a:pPr>
            <a:r>
              <a:rPr lang="fr-FR" sz="2000" b="1" dirty="0">
                <a:latin typeface="Calibri" panose="020F0502020204030204" pitchFamily="34" charset="0"/>
                <a:cs typeface="Calibri" panose="020F0502020204030204" pitchFamily="34" charset="0"/>
              </a:rPr>
              <a:t> </a:t>
            </a:r>
          </a:p>
          <a:p>
            <a:pPr algn="just">
              <a:lnSpc>
                <a:spcPct val="115000"/>
              </a:lnSpc>
              <a:spcAft>
                <a:spcPts val="0"/>
              </a:spcAft>
            </a:pPr>
            <a:endParaRPr lang="fr-FR" sz="2000" dirty="0">
              <a:latin typeface="Calibri" panose="020F0502020204030204" pitchFamily="34" charset="0"/>
              <a:cs typeface="Calibri" panose="020F0502020204030204" pitchFamily="34" charset="0"/>
            </a:endParaRPr>
          </a:p>
          <a:p>
            <a:endParaRPr lang="fr-FR" sz="1800" dirty="0"/>
          </a:p>
        </p:txBody>
      </p:sp>
      <p:sp>
        <p:nvSpPr>
          <p:cNvPr id="6" name="Titre 5">
            <a:extLst>
              <a:ext uri="{FF2B5EF4-FFF2-40B4-BE49-F238E27FC236}">
                <a16:creationId xmlns:a16="http://schemas.microsoft.com/office/drawing/2014/main" id="{DBCBAE0E-7B9E-4A30-A1B3-90841ED8FC29}"/>
              </a:ext>
            </a:extLst>
          </p:cNvPr>
          <p:cNvSpPr>
            <a:spLocks noGrp="1"/>
          </p:cNvSpPr>
          <p:nvPr>
            <p:ph type="title"/>
          </p:nvPr>
        </p:nvSpPr>
        <p:spPr>
          <a:xfrm>
            <a:off x="604800" y="98674"/>
            <a:ext cx="10800000" cy="468000"/>
          </a:xfrm>
        </p:spPr>
        <p:txBody>
          <a:bodyPr/>
          <a:lstStyle/>
          <a:p>
            <a:r>
              <a:rPr lang="fr-FR" dirty="0">
                <a:solidFill>
                  <a:schemeClr val="accent2"/>
                </a:solidFill>
              </a:rPr>
              <a:t>Le circuit de la demande</a:t>
            </a:r>
          </a:p>
        </p:txBody>
      </p:sp>
    </p:spTree>
    <p:extLst>
      <p:ext uri="{BB962C8B-B14F-4D97-AF65-F5344CB8AC3E}">
        <p14:creationId xmlns:p14="http://schemas.microsoft.com/office/powerpoint/2010/main" val="2437822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BE5F20F-7C0F-472F-8E4F-BBF9FBD5AB1A}"/>
              </a:ext>
            </a:extLst>
          </p:cNvPr>
          <p:cNvSpPr>
            <a:spLocks noGrp="1"/>
          </p:cNvSpPr>
          <p:nvPr>
            <p:ph type="ftr" sz="quarter" idx="11"/>
          </p:nvPr>
        </p:nvSpPr>
        <p:spPr/>
        <p: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fr-FR" sz="1000" b="0" i="0" u="none" strike="noStrike" kern="1200" cap="none" spc="0" normalizeH="0" baseline="0" noProof="0">
                <a:ln>
                  <a:noFill/>
                </a:ln>
                <a:solidFill>
                  <a:srgbClr val="071F32"/>
                </a:solidFill>
                <a:effectLst/>
                <a:uLnTx/>
                <a:uFillTx/>
                <a:latin typeface="Montserrat"/>
                <a:ea typeface="+mn-ea"/>
                <a:cs typeface="+mn-cs"/>
              </a:rPr>
              <a:t>Webinaire PCH novembre 2025</a:t>
            </a:r>
          </a:p>
        </p:txBody>
      </p:sp>
      <p:sp>
        <p:nvSpPr>
          <p:cNvPr id="4" name="Espace réservé du numéro de diapositive 3">
            <a:extLst>
              <a:ext uri="{FF2B5EF4-FFF2-40B4-BE49-F238E27FC236}">
                <a16:creationId xmlns:a16="http://schemas.microsoft.com/office/drawing/2014/main" id="{D1C8C881-352F-45F5-880D-DBDDF560AFCD}"/>
              </a:ext>
            </a:extLst>
          </p:cNvPr>
          <p:cNvSpPr>
            <a:spLocks noGrp="1"/>
          </p:cNvSpPr>
          <p:nvPr>
            <p:ph type="sldNum" sz="quarter" idx="12"/>
          </p:nvPr>
        </p:nvSpPr>
        <p:spPr/>
        <p:txBody>
          <a:bodyPr/>
          <a:lstStyle/>
          <a:p>
            <a:pPr marL="0" marR="0" lvl="0" indent="0" algn="r" defTabSz="914400" rtl="0" eaLnBrk="1" fontAlgn="auto" latinLnBrk="0" hangingPunct="1">
              <a:lnSpc>
                <a:spcPct val="115000"/>
              </a:lnSpc>
              <a:spcBef>
                <a:spcPts val="0"/>
              </a:spcBef>
              <a:spcAft>
                <a:spcPts val="0"/>
              </a:spcAft>
              <a:buClrTx/>
              <a:buSzTx/>
              <a:buFontTx/>
              <a:buNone/>
              <a:tabLst/>
              <a:defRPr/>
            </a:pPr>
            <a:fld id="{975A587B-5814-4D9B-9598-FE9CB954CB01}" type="slidenum">
              <a:rPr kumimoji="0" lang="fr-FR" sz="1000" b="1" i="0" u="none" strike="noStrike" kern="1200" cap="none" spc="0" normalizeH="0" baseline="0" noProof="0" smtClean="0">
                <a:ln>
                  <a:noFill/>
                </a:ln>
                <a:solidFill>
                  <a:srgbClr val="071F32"/>
                </a:solidFill>
                <a:effectLst/>
                <a:uLnTx/>
                <a:uFillTx/>
                <a:latin typeface="Montserrat"/>
                <a:ea typeface="+mn-ea"/>
                <a:cs typeface="+mn-cs"/>
              </a:rPr>
              <a:pPr marL="0" marR="0" lvl="0" indent="0" algn="r" defTabSz="914400" rtl="0" eaLnBrk="1" fontAlgn="auto" latinLnBrk="0" hangingPunct="1">
                <a:lnSpc>
                  <a:spcPct val="115000"/>
                </a:lnSpc>
                <a:spcBef>
                  <a:spcPts val="0"/>
                </a:spcBef>
                <a:spcAft>
                  <a:spcPts val="0"/>
                </a:spcAft>
                <a:buClrTx/>
                <a:buSzTx/>
                <a:buFontTx/>
                <a:buNone/>
                <a:tabLst/>
                <a:defRPr/>
              </a:pPr>
              <a:t>8</a:t>
            </a:fld>
            <a:endParaRPr kumimoji="0" lang="fr-FR" sz="1000" b="1" i="0" u="none" strike="noStrike" kern="1200" cap="none" spc="0" normalizeH="0" baseline="0" noProof="0">
              <a:ln>
                <a:noFill/>
              </a:ln>
              <a:solidFill>
                <a:srgbClr val="071F32"/>
              </a:solidFill>
              <a:effectLst/>
              <a:uLnTx/>
              <a:uFillTx/>
              <a:latin typeface="Montserrat"/>
              <a:ea typeface="+mn-ea"/>
              <a:cs typeface="+mn-cs"/>
            </a:endParaRPr>
          </a:p>
        </p:txBody>
      </p:sp>
      <p:sp>
        <p:nvSpPr>
          <p:cNvPr id="5" name="Espace réservé du texte 4">
            <a:extLst>
              <a:ext uri="{FF2B5EF4-FFF2-40B4-BE49-F238E27FC236}">
                <a16:creationId xmlns:a16="http://schemas.microsoft.com/office/drawing/2014/main" id="{BA87EF96-4A6E-449A-86E2-35755484AC8B}"/>
              </a:ext>
            </a:extLst>
          </p:cNvPr>
          <p:cNvSpPr>
            <a:spLocks noGrp="1"/>
          </p:cNvSpPr>
          <p:nvPr>
            <p:ph type="body" sz="quarter" idx="13"/>
          </p:nvPr>
        </p:nvSpPr>
        <p:spPr>
          <a:xfrm>
            <a:off x="414178" y="646202"/>
            <a:ext cx="11363644" cy="5725229"/>
          </a:xfrm>
        </p:spPr>
        <p:txBody>
          <a:bodyPr/>
          <a:lstStyle/>
          <a:p>
            <a:pPr algn="just">
              <a:lnSpc>
                <a:spcPct val="115000"/>
              </a:lnSpc>
              <a:spcAft>
                <a:spcPts val="0"/>
              </a:spcAft>
            </a:pPr>
            <a:endParaRPr lang="fr-FR" sz="2000" dirty="0">
              <a:cs typeface="Calibri" panose="020F0502020204030204" pitchFamily="34" charset="0"/>
            </a:endParaRPr>
          </a:p>
          <a:p>
            <a:pPr marL="342900" indent="-342900" algn="just">
              <a:lnSpc>
                <a:spcPct val="115000"/>
              </a:lnSpc>
              <a:spcAft>
                <a:spcPts val="0"/>
              </a:spcAft>
              <a:buFont typeface="Wingdings" panose="05000000000000000000" pitchFamily="2" charset="2"/>
              <a:buChar char="Ø"/>
            </a:pPr>
            <a:r>
              <a:rPr lang="fr-FR" sz="2000" dirty="0">
                <a:cs typeface="Calibri" panose="020F0502020204030204" pitchFamily="34" charset="0"/>
              </a:rPr>
              <a:t>Tous les lundis, la Mission Comptable (M.C.) reçoit la liste des dossiers instruits par la M.S.U. la semaine précédente</a:t>
            </a:r>
          </a:p>
          <a:p>
            <a:pPr algn="just">
              <a:lnSpc>
                <a:spcPct val="115000"/>
              </a:lnSpc>
              <a:spcAft>
                <a:spcPts val="0"/>
              </a:spcAft>
            </a:pPr>
            <a:r>
              <a:rPr lang="fr-FR" sz="2000" dirty="0">
                <a:cs typeface="Calibri" panose="020F0502020204030204" pitchFamily="34" charset="0"/>
              </a:rPr>
              <a:t> </a:t>
            </a:r>
          </a:p>
          <a:p>
            <a:pPr algn="just">
              <a:lnSpc>
                <a:spcPct val="115000"/>
              </a:lnSpc>
              <a:spcAft>
                <a:spcPts val="0"/>
              </a:spcAft>
            </a:pPr>
            <a:r>
              <a:rPr lang="fr-FR" sz="2000" dirty="0">
                <a:cs typeface="Calibri" panose="020F0502020204030204" pitchFamily="34" charset="0"/>
              </a:rPr>
              <a:t>Elle met en paiement ou demande au bénéficiaire des pièces complémentaires pour payer la rétroactivité (factures acquittées, tickets de caisse…)</a:t>
            </a:r>
          </a:p>
          <a:p>
            <a:pPr algn="just">
              <a:lnSpc>
                <a:spcPct val="115000"/>
              </a:lnSpc>
              <a:spcAft>
                <a:spcPts val="0"/>
              </a:spcAft>
            </a:pPr>
            <a:endParaRPr lang="fr-FR" sz="2000" dirty="0">
              <a:cs typeface="Calibri" panose="020F0502020204030204" pitchFamily="34" charset="0"/>
            </a:endParaRPr>
          </a:p>
          <a:p>
            <a:pPr algn="just">
              <a:lnSpc>
                <a:spcPct val="115000"/>
              </a:lnSpc>
              <a:spcAft>
                <a:spcPts val="0"/>
              </a:spcAft>
            </a:pPr>
            <a:endParaRPr lang="fr-FR" sz="2000" dirty="0">
              <a:latin typeface="Calibri" panose="020F0502020204030204" pitchFamily="34" charset="0"/>
              <a:cs typeface="Calibri" panose="020F0502020204030204" pitchFamily="34" charset="0"/>
            </a:endParaRPr>
          </a:p>
          <a:p>
            <a:pPr algn="ctr">
              <a:lnSpc>
                <a:spcPct val="115000"/>
              </a:lnSpc>
              <a:spcAft>
                <a:spcPts val="0"/>
              </a:spcAft>
            </a:pPr>
            <a:r>
              <a:rPr lang="fr-FR" sz="2000" b="1" dirty="0">
                <a:latin typeface="Calibri" panose="020F0502020204030204" pitchFamily="34" charset="0"/>
                <a:cs typeface="Calibri" panose="020F0502020204030204" pitchFamily="34" charset="0"/>
              </a:rPr>
              <a:t> </a:t>
            </a:r>
          </a:p>
          <a:p>
            <a:pPr algn="just">
              <a:lnSpc>
                <a:spcPct val="115000"/>
              </a:lnSpc>
              <a:spcAft>
                <a:spcPts val="0"/>
              </a:spcAft>
            </a:pPr>
            <a:endParaRPr lang="fr-FR" sz="2000" dirty="0">
              <a:latin typeface="Calibri" panose="020F0502020204030204" pitchFamily="34" charset="0"/>
              <a:cs typeface="Calibri" panose="020F0502020204030204" pitchFamily="34" charset="0"/>
            </a:endParaRPr>
          </a:p>
          <a:p>
            <a:endParaRPr lang="fr-FR" sz="1800" dirty="0"/>
          </a:p>
        </p:txBody>
      </p:sp>
      <p:sp>
        <p:nvSpPr>
          <p:cNvPr id="6" name="Titre 5">
            <a:extLst>
              <a:ext uri="{FF2B5EF4-FFF2-40B4-BE49-F238E27FC236}">
                <a16:creationId xmlns:a16="http://schemas.microsoft.com/office/drawing/2014/main" id="{DBCBAE0E-7B9E-4A30-A1B3-90841ED8FC29}"/>
              </a:ext>
            </a:extLst>
          </p:cNvPr>
          <p:cNvSpPr>
            <a:spLocks noGrp="1"/>
          </p:cNvSpPr>
          <p:nvPr>
            <p:ph type="title"/>
          </p:nvPr>
        </p:nvSpPr>
        <p:spPr>
          <a:xfrm>
            <a:off x="604800" y="98674"/>
            <a:ext cx="10800000" cy="468000"/>
          </a:xfrm>
        </p:spPr>
        <p:txBody>
          <a:bodyPr/>
          <a:lstStyle/>
          <a:p>
            <a:r>
              <a:rPr lang="fr-FR" dirty="0">
                <a:solidFill>
                  <a:schemeClr val="accent2"/>
                </a:solidFill>
              </a:rPr>
              <a:t>Le circuit de la demande</a:t>
            </a:r>
          </a:p>
        </p:txBody>
      </p:sp>
    </p:spTree>
    <p:extLst>
      <p:ext uri="{BB962C8B-B14F-4D97-AF65-F5344CB8AC3E}">
        <p14:creationId xmlns:p14="http://schemas.microsoft.com/office/powerpoint/2010/main" val="3752281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a:t>Webinaire PCH novembre 2025</a:t>
            </a:r>
          </a:p>
        </p:txBody>
      </p:sp>
      <p:sp>
        <p:nvSpPr>
          <p:cNvPr id="4" name="Espace réservé du numéro de diapositive 3"/>
          <p:cNvSpPr>
            <a:spLocks noGrp="1"/>
          </p:cNvSpPr>
          <p:nvPr>
            <p:ph type="sldNum" sz="quarter" idx="12"/>
          </p:nvPr>
        </p:nvSpPr>
        <p:spPr/>
        <p:txBody>
          <a:bodyPr/>
          <a:lstStyle/>
          <a:p>
            <a:fld id="{975A587B-5814-4D9B-9598-FE9CB954CB01}" type="slidenum">
              <a:rPr lang="fr-FR" smtClean="0"/>
              <a:t>9</a:t>
            </a:fld>
            <a:endParaRPr lang="fr-FR"/>
          </a:p>
        </p:txBody>
      </p:sp>
      <p:graphicFrame>
        <p:nvGraphicFramePr>
          <p:cNvPr id="8" name="Diagramme 7"/>
          <p:cNvGraphicFramePr/>
          <p:nvPr>
            <p:extLst>
              <p:ext uri="{D42A27DB-BD31-4B8C-83A1-F6EECF244321}">
                <p14:modId xmlns:p14="http://schemas.microsoft.com/office/powerpoint/2010/main" val="130899686"/>
              </p:ext>
            </p:extLst>
          </p:nvPr>
        </p:nvGraphicFramePr>
        <p:xfrm>
          <a:off x="660400" y="279401"/>
          <a:ext cx="10862733" cy="596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818362" y="794956"/>
            <a:ext cx="1387705" cy="304801"/>
          </a:xfrm>
          <a:prstGeom prst="rect">
            <a:avLst/>
          </a:prstGeom>
          <a:solidFill>
            <a:schemeClr val="accent6">
              <a:lumMod val="60000"/>
              <a:lumOff val="4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1600" b="1" dirty="0">
                <a:latin typeface="Calibri" panose="020F0502020204030204" pitchFamily="34" charset="0"/>
                <a:cs typeface="Calibri" panose="020F0502020204030204" pitchFamily="34" charset="0"/>
              </a:rPr>
              <a:t>BÉNÉFICIAIRE</a:t>
            </a:r>
          </a:p>
        </p:txBody>
      </p:sp>
      <p:sp>
        <p:nvSpPr>
          <p:cNvPr id="7" name="Flèche droite à entaille 6"/>
          <p:cNvSpPr/>
          <p:nvPr/>
        </p:nvSpPr>
        <p:spPr>
          <a:xfrm rot="847310">
            <a:off x="7432089" y="412459"/>
            <a:ext cx="1229381" cy="592920"/>
          </a:xfrm>
          <a:prstGeom prst="notchedRightArrow">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038601" y="927681"/>
            <a:ext cx="277559" cy="167263"/>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877734" y="550332"/>
            <a:ext cx="387628" cy="460979"/>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à entaille 12"/>
          <p:cNvSpPr/>
          <p:nvPr/>
        </p:nvSpPr>
        <p:spPr>
          <a:xfrm rot="21083433">
            <a:off x="3747444" y="503018"/>
            <a:ext cx="1041005" cy="555606"/>
          </a:xfrm>
          <a:prstGeom prst="notchedRightArrow">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82174392"/>
      </p:ext>
    </p:extLst>
  </p:cSld>
  <p:clrMapOvr>
    <a:masterClrMapping/>
  </p:clrMapOvr>
</p:sld>
</file>

<file path=ppt/theme/theme1.xml><?xml version="1.0" encoding="utf-8"?>
<a:theme xmlns:a="http://schemas.openxmlformats.org/drawingml/2006/main" name="PARIS_PPT_MASQUE_2019_MONTSERRAT_BLEU_LIGHT">
  <a:themeElements>
    <a:clrScheme name="Ville de Paris - PowerPoint">
      <a:dk1>
        <a:srgbClr val="071F32"/>
      </a:dk1>
      <a:lt1>
        <a:sysClr val="window" lastClr="FFFFFF"/>
      </a:lt1>
      <a:dk2>
        <a:srgbClr val="071F32"/>
      </a:dk2>
      <a:lt2>
        <a:srgbClr val="F0F0F0"/>
      </a:lt2>
      <a:accent1>
        <a:srgbClr val="25DCCC"/>
      </a:accent1>
      <a:accent2>
        <a:srgbClr val="FFCD00"/>
      </a:accent2>
      <a:accent3>
        <a:srgbClr val="FB394A"/>
      </a:accent3>
      <a:accent4>
        <a:srgbClr val="3ECD2E"/>
      </a:accent4>
      <a:accent5>
        <a:srgbClr val="FF3300"/>
      </a:accent5>
      <a:accent6>
        <a:srgbClr val="354BCF"/>
      </a:accent6>
      <a:hlink>
        <a:srgbClr val="31EEF3"/>
      </a:hlink>
      <a:folHlink>
        <a:srgbClr val="F0F0F0"/>
      </a:folHlink>
    </a:clrScheme>
    <a:fontScheme name="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ésentation1" id="{24935C6C-5BE7-3642-9754-D247BE079794}" vid="{5A13ADF8-95AD-E045-81CB-6C711A319CEA}"/>
    </a:ext>
  </a:extLst>
</a:theme>
</file>

<file path=ppt/theme/theme2.xml><?xml version="1.0" encoding="utf-8"?>
<a:theme xmlns:a="http://schemas.openxmlformats.org/drawingml/2006/main" name="Ville de Paris - Partie 1">
  <a:themeElements>
    <a:clrScheme name="Ville de Paris - PowerPoint">
      <a:dk1>
        <a:srgbClr val="071F32"/>
      </a:dk1>
      <a:lt1>
        <a:sysClr val="window" lastClr="FFFFFF"/>
      </a:lt1>
      <a:dk2>
        <a:srgbClr val="071F32"/>
      </a:dk2>
      <a:lt2>
        <a:srgbClr val="F0F0F0"/>
      </a:lt2>
      <a:accent1>
        <a:srgbClr val="25DCCC"/>
      </a:accent1>
      <a:accent2>
        <a:srgbClr val="FFCD00"/>
      </a:accent2>
      <a:accent3>
        <a:srgbClr val="FB394A"/>
      </a:accent3>
      <a:accent4>
        <a:srgbClr val="3ECD2E"/>
      </a:accent4>
      <a:accent5>
        <a:srgbClr val="FF3300"/>
      </a:accent5>
      <a:accent6>
        <a:srgbClr val="354BCF"/>
      </a:accent6>
      <a:hlink>
        <a:srgbClr val="31EEF3"/>
      </a:hlink>
      <a:folHlink>
        <a:srgbClr val="F0F0F0"/>
      </a:folHlink>
    </a:clrScheme>
    <a:fontScheme name="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ésentation1" id="{24935C6C-5BE7-3642-9754-D247BE079794}" vid="{41C100BE-0D3E-7E4D-861C-537861C41808}"/>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PARIS_PPT_MASQUE_2019_MONTSERRAT_BLEU_LIGHT</Template>
  <TotalTime>592</TotalTime>
  <Words>1502</Words>
  <Application>Microsoft Office PowerPoint</Application>
  <PresentationFormat>Grand écran</PresentationFormat>
  <Paragraphs>259</Paragraphs>
  <Slides>19</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19</vt:i4>
      </vt:variant>
    </vt:vector>
  </HeadingPairs>
  <TitlesOfParts>
    <vt:vector size="27" baseType="lpstr">
      <vt:lpstr>Montserrat</vt:lpstr>
      <vt:lpstr>Times</vt:lpstr>
      <vt:lpstr>Arial</vt:lpstr>
      <vt:lpstr>Calibri</vt:lpstr>
      <vt:lpstr>Wingdings</vt:lpstr>
      <vt:lpstr>Courier New</vt:lpstr>
      <vt:lpstr>PARIS_PPT_MASQUE_2019_MONTSERRAT_BLEU_LIGHT</vt:lpstr>
      <vt:lpstr>Ville de Paris - Partie 1</vt:lpstr>
      <vt:lpstr>La Prestation de Compensation du Handicap</vt:lpstr>
      <vt:lpstr>Sommaire </vt:lpstr>
      <vt:lpstr>01</vt:lpstr>
      <vt:lpstr>QUELQUES CHIFFRES 2025</vt:lpstr>
      <vt:lpstr>QUELQUES CHIFFRES</vt:lpstr>
      <vt:lpstr>02</vt:lpstr>
      <vt:lpstr>Le circuit de la demande</vt:lpstr>
      <vt:lpstr>Le circuit de la demande</vt:lpstr>
      <vt:lpstr>Présentation PowerPoint</vt:lpstr>
      <vt:lpstr>03</vt:lpstr>
      <vt:lpstr>Les documents administratifs à fournir</vt:lpstr>
      <vt:lpstr>Les informations importantes</vt:lpstr>
      <vt:lpstr>Les informations importantes : FOCUS AIDE HUMAINE</vt:lpstr>
      <vt:lpstr>Les informations importantes : FOCUS AIDE HUMAINE</vt:lpstr>
      <vt:lpstr>Les informations importantes : FOCUS AIDE HUMAINE</vt:lpstr>
      <vt:lpstr>Les informations importantes</vt:lpstr>
      <vt:lpstr>04</vt:lpstr>
      <vt:lpstr>Nous contacter</vt:lpstr>
      <vt:lpstr>Merci</vt:lpstr>
    </vt:vector>
  </TitlesOfParts>
  <Company>Marie de Paris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une ligne ou deux lignes maximum</dc:title>
  <dc:creator>Benyoucef, Sandrine</dc:creator>
  <cp:lastModifiedBy>Bedel, Antoine</cp:lastModifiedBy>
  <cp:revision>51</cp:revision>
  <dcterms:created xsi:type="dcterms:W3CDTF">2019-02-21T10:10:22Z</dcterms:created>
  <dcterms:modified xsi:type="dcterms:W3CDTF">2025-11-20T08:34:12Z</dcterms:modified>
</cp:coreProperties>
</file>